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9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1673-06B5-4C73-A14A-DDF1A2B2BC2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50BB-9B99-4F3F-B999-9872CFCB0F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mLd4O2ROJ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3: </a:t>
            </a:r>
            <a:r>
              <a:rPr lang="en-US" dirty="0" smtClean="0"/>
              <a:t>Linocut Printmaking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with Ms. Gay</a:t>
            </a:r>
          </a:p>
          <a:p>
            <a:r>
              <a:rPr lang="en-US" smtClean="0"/>
              <a:t>Spring </a:t>
            </a:r>
            <a:r>
              <a:rPr lang="en-US" smtClean="0"/>
              <a:t>2017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Linocut Printmaking Process in Pictures</a:t>
            </a:r>
            <a:endParaRPr lang="en-US" dirty="0"/>
          </a:p>
        </p:txBody>
      </p:sp>
      <p:pic>
        <p:nvPicPr>
          <p:cNvPr id="4" name="Content Placeholder 3" descr="butterfly print drawing transf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828800"/>
            <a:ext cx="2921000" cy="2190750"/>
          </a:xfrm>
        </p:spPr>
      </p:pic>
      <p:pic>
        <p:nvPicPr>
          <p:cNvPr id="5" name="Picture 4" descr="butterfly print being carv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828800"/>
            <a:ext cx="2844800" cy="2133600"/>
          </a:xfrm>
          <a:prstGeom prst="rect">
            <a:avLst/>
          </a:prstGeom>
        </p:spPr>
      </p:pic>
      <p:pic>
        <p:nvPicPr>
          <p:cNvPr id="6" name="Picture 5" descr="butterfly print completely carv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4495800"/>
            <a:ext cx="2844800" cy="2133600"/>
          </a:xfrm>
          <a:prstGeom prst="rect">
            <a:avLst/>
          </a:prstGeom>
        </p:spPr>
      </p:pic>
      <p:pic>
        <p:nvPicPr>
          <p:cNvPr id="7" name="Picture 6" descr="butterfly print inked.jpg"/>
          <p:cNvPicPr>
            <a:picLocks noChangeAspect="1"/>
          </p:cNvPicPr>
          <p:nvPr/>
        </p:nvPicPr>
        <p:blipFill>
          <a:blip r:embed="rId5" cstate="print"/>
          <a:srcRect l="14000" t="32000" r="8000"/>
          <a:stretch>
            <a:fillRect/>
          </a:stretch>
        </p:blipFill>
        <p:spPr>
          <a:xfrm>
            <a:off x="5105400" y="4572000"/>
            <a:ext cx="2971800" cy="1943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1371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1371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2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4114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3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4114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Linocut Printmaking Process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https://www.youtube.com/watch?v=WmLd4O2ROJo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Linocut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linocut print </a:t>
            </a:r>
            <a:r>
              <a:rPr lang="en-US" dirty="0" smtClean="0"/>
              <a:t>is a form of </a:t>
            </a:r>
            <a:r>
              <a:rPr lang="en-US" b="1" dirty="0" smtClean="0"/>
              <a:t>printmaking</a:t>
            </a:r>
            <a:r>
              <a:rPr lang="en-US" dirty="0" smtClean="0"/>
              <a:t>. “Linocut” refers to the material used to make the print, which is </a:t>
            </a:r>
            <a:r>
              <a:rPr lang="en-US" b="1" dirty="0" smtClean="0"/>
              <a:t>linoleum</a:t>
            </a:r>
            <a:r>
              <a:rPr lang="en-US" dirty="0" smtClean="0"/>
              <a:t> (a soft type of rubber). </a:t>
            </a:r>
          </a:p>
          <a:p>
            <a:r>
              <a:rPr lang="en-US" dirty="0" smtClean="0"/>
              <a:t>To make the print, you will cut into the linoleum using special tools. </a:t>
            </a:r>
          </a:p>
          <a:p>
            <a:r>
              <a:rPr lang="en-US" dirty="0" smtClean="0"/>
              <a:t>What is carved into the linoleum will be inked and then printed onto a piece of paper.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this unit, you will need to be mindful of positive and negative space.</a:t>
            </a:r>
          </a:p>
          <a:p>
            <a:pPr lvl="1"/>
            <a:r>
              <a:rPr lang="en-US" dirty="0" smtClean="0"/>
              <a:t>What is left on the linoleum will be printed; what is carved away will not be printed. </a:t>
            </a:r>
          </a:p>
          <a:p>
            <a:r>
              <a:rPr lang="en-US" dirty="0" smtClean="0"/>
              <a:t>The tools are sharp. We will have a lecture and then a QUIZ to review safety guidelines before using the tools.</a:t>
            </a:r>
          </a:p>
          <a:p>
            <a:r>
              <a:rPr lang="en-US" dirty="0" smtClean="0"/>
              <a:t>You only get ONE piece of linoleum! If you are worried you will mess up or want a larger area to work with, Michael’s and craft stores sell linocut blocks.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Your Unit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will make your own linocut print. You will create a design that uses </a:t>
            </a:r>
            <a:r>
              <a:rPr lang="en-US" b="1" dirty="0" smtClean="0"/>
              <a:t>three different textures or patterns. </a:t>
            </a:r>
          </a:p>
          <a:p>
            <a:r>
              <a:rPr lang="en-US" b="1" dirty="0" smtClean="0"/>
              <a:t>In your sketchbook, you will need to create two different designs as rough sketches. I will give you final paper for you to draw your final design. Rough sketches should be completed no later than Thursday, </a:t>
            </a:r>
            <a:r>
              <a:rPr lang="en-US" b="1" dirty="0" smtClean="0"/>
              <a:t>February 16</a:t>
            </a:r>
            <a:r>
              <a:rPr lang="en-US" b="1" baseline="30000" dirty="0" smtClean="0"/>
              <a:t>th</a:t>
            </a:r>
            <a:r>
              <a:rPr lang="en-US" b="1" dirty="0" smtClean="0"/>
              <a:t>. </a:t>
            </a:r>
            <a:endParaRPr lang="en-US" b="1" dirty="0" smtClean="0"/>
          </a:p>
          <a:p>
            <a:r>
              <a:rPr lang="en-US" dirty="0" smtClean="0"/>
              <a:t>The final design will be transferred from the drawing onto the linoleum. You will carve out the “negative” space and leave the “positive” space to be printed.</a:t>
            </a:r>
          </a:p>
          <a:p>
            <a:r>
              <a:rPr lang="en-US" dirty="0" smtClean="0"/>
              <a:t>The final project will be your prints! You must try </a:t>
            </a:r>
            <a:r>
              <a:rPr lang="en-US" b="1" dirty="0" smtClean="0"/>
              <a:t>three</a:t>
            </a:r>
            <a:r>
              <a:rPr lang="en-US" dirty="0" smtClean="0"/>
              <a:t> and submit your best one for the project grade.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Schedule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846185"/>
              </p:ext>
            </p:extLst>
          </p:nvPr>
        </p:nvGraphicFramePr>
        <p:xfrm>
          <a:off x="609600" y="1371600"/>
          <a:ext cx="8001000" cy="4831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00425"/>
                <a:gridCol w="4600575"/>
              </a:tblGrid>
              <a:tr h="966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Monday, 2/13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Linocut Printmaking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intro; work</a:t>
                      </a:r>
                      <a:r>
                        <a:rPr lang="en-US" baseline="0" dirty="0" smtClean="0"/>
                        <a:t> on rough sketches in sketchbook (need two in order to move on to the final drawing)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 anchor="ctr"/>
                </a:tc>
              </a:tr>
              <a:tr h="966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Tuesday, 2/14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Linocut Safety Lecture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work on rough sketches (can do the quiz this day if you feel ready)</a:t>
                      </a:r>
                      <a:endParaRPr lang="en-US" dirty="0" smtClean="0"/>
                    </a:p>
                  </a:txBody>
                  <a:tcPr anchor="ctr"/>
                </a:tc>
              </a:tr>
              <a:tr h="966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Wednesday, 2/15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Linocut Safety Quiz </a:t>
                      </a:r>
                      <a:r>
                        <a:rPr lang="en-US" dirty="0" smtClean="0"/>
                        <a:t>at the beginning of the period; rough sketches must be complete and must begin work on the final drawing</a:t>
                      </a:r>
                    </a:p>
                  </a:txBody>
                  <a:tcPr anchor="ctr"/>
                </a:tc>
              </a:tr>
              <a:tr h="966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Thursday, 2/16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rough sketches</a:t>
                      </a:r>
                      <a:r>
                        <a:rPr lang="en-US" b="1" baseline="0" dirty="0" smtClean="0"/>
                        <a:t> due by the end of the period</a:t>
                      </a:r>
                      <a:r>
                        <a:rPr lang="en-US" baseline="0" dirty="0" smtClean="0"/>
                        <a:t>—must have 2, we will pick the final one together</a:t>
                      </a:r>
                      <a:endParaRPr lang="en-US" dirty="0"/>
                    </a:p>
                  </a:txBody>
                  <a:tcPr anchor="ctr"/>
                </a:tc>
              </a:tr>
              <a:tr h="966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Friday,</a:t>
                      </a:r>
                      <a:r>
                        <a:rPr lang="en-US" b="1" baseline="0" dirty="0" smtClean="0"/>
                        <a:t> 2/17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Genius</a:t>
                      </a:r>
                      <a:r>
                        <a:rPr lang="en-US" b="1" baseline="0" dirty="0" smtClean="0"/>
                        <a:t> Hour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="1" i="0" baseline="0" dirty="0" smtClean="0"/>
                        <a:t>mid-project evaluation (graded)</a:t>
                      </a:r>
                      <a:r>
                        <a:rPr lang="en-US" baseline="0" dirty="0" smtClean="0"/>
                        <a:t>. Must have </a:t>
                      </a:r>
                      <a:r>
                        <a:rPr lang="en-US" b="1" baseline="0" dirty="0" smtClean="0"/>
                        <a:t>at least 5 components completed </a:t>
                      </a:r>
                      <a:r>
                        <a:rPr lang="en-US" baseline="0" dirty="0" smtClean="0"/>
                        <a:t>&amp; documented on your sheet!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Schedule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87790"/>
              </p:ext>
            </p:extLst>
          </p:nvPr>
        </p:nvGraphicFramePr>
        <p:xfrm>
          <a:off x="609600" y="1371600"/>
          <a:ext cx="8001000" cy="522465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00425"/>
                <a:gridCol w="4600575"/>
              </a:tblGrid>
              <a:tr h="13061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of Monday-Wednesday, 2/20-2/22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</a:t>
                      </a:r>
                      <a:r>
                        <a:rPr lang="en-US" baseline="0" dirty="0" smtClean="0"/>
                        <a:t> final drawings to linoleum, carve designs.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*SB #3 (free draw) due on Wednesday, 2/22 at the beginning of the period.</a:t>
                      </a:r>
                      <a:endParaRPr lang="en-US" dirty="0" smtClean="0"/>
                    </a:p>
                  </a:txBody>
                  <a:tcPr anchor="ctr"/>
                </a:tc>
              </a:tr>
              <a:tr h="13061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Thursday, 2/23 &amp; Friday</a:t>
                      </a:r>
                      <a:r>
                        <a:rPr lang="en-US" baseline="0" dirty="0" smtClean="0"/>
                        <a:t> 2/24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SCHOOL: RODEO BREAK!</a:t>
                      </a:r>
                    </a:p>
                  </a:txBody>
                  <a:tcPr anchor="ctr"/>
                </a:tc>
              </a:tr>
              <a:tr h="13061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2/27-Wednesday, 3/1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</a:t>
                      </a:r>
                      <a:r>
                        <a:rPr lang="en-US" baseline="0" dirty="0" smtClean="0"/>
                        <a:t> final linocut prints! Submit best print for grade.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*If you finish your prints early, use this extra time to work on your Genius Hour project.</a:t>
                      </a:r>
                      <a:endParaRPr lang="en-US" dirty="0" smtClean="0"/>
                    </a:p>
                  </a:txBody>
                  <a:tcPr anchor="ctr"/>
                </a:tc>
              </a:tr>
              <a:tr h="13061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Thursday, </a:t>
                      </a:r>
                      <a:r>
                        <a:rPr lang="en-US" b="1" dirty="0" smtClean="0"/>
                        <a:t>3/2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Final</a:t>
                      </a:r>
                      <a:r>
                        <a:rPr lang="en-US" b="1" baseline="0" dirty="0" smtClean="0"/>
                        <a:t> linocut prints due by the end of the period</a:t>
                      </a:r>
                      <a:r>
                        <a:rPr lang="en-US" b="0" baseline="0" dirty="0" smtClean="0"/>
                        <a:t>—just need to see one final print </a:t>
                      </a:r>
                      <a:r>
                        <a:rPr lang="en-US" baseline="0" dirty="0" smtClean="0"/>
                        <a:t>(but can be submitted earlier than today).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awesome linocut prints</a:t>
            </a:r>
            <a:endParaRPr lang="en-US" dirty="0"/>
          </a:p>
        </p:txBody>
      </p:sp>
      <p:pic>
        <p:nvPicPr>
          <p:cNvPr id="4" name="Content Placeholder 3" descr="woman pri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3733800" cy="2442859"/>
          </a:xfrm>
        </p:spPr>
      </p:pic>
      <p:pic>
        <p:nvPicPr>
          <p:cNvPr id="5" name="Picture 4" descr="hand and feet pr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32288" y="1295400"/>
            <a:ext cx="2817495" cy="3657600"/>
          </a:xfrm>
          <a:prstGeom prst="rect">
            <a:avLst/>
          </a:prstGeom>
        </p:spPr>
      </p:pic>
      <p:pic>
        <p:nvPicPr>
          <p:cNvPr id="6" name="Picture 5" descr="cat pri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3810000"/>
            <a:ext cx="2819400" cy="2829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awesome but simple linocut prints</a:t>
            </a:r>
            <a:endParaRPr lang="en-US" dirty="0"/>
          </a:p>
        </p:txBody>
      </p:sp>
      <p:pic>
        <p:nvPicPr>
          <p:cNvPr id="4" name="Content Placeholder 3" descr="chucks pri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3352800" cy="3521205"/>
          </a:xfrm>
        </p:spPr>
      </p:pic>
      <p:pic>
        <p:nvPicPr>
          <p:cNvPr id="5" name="Picture 4" descr="peacock pr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447800"/>
            <a:ext cx="3124200" cy="3124200"/>
          </a:xfrm>
          <a:prstGeom prst="rect">
            <a:avLst/>
          </a:prstGeom>
        </p:spPr>
      </p:pic>
      <p:pic>
        <p:nvPicPr>
          <p:cNvPr id="6" name="Picture 5" descr="sailboat pri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962400"/>
            <a:ext cx="3396635" cy="2544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consider to make an awesome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TEXTURE: fur/hair, animals </a:t>
            </a:r>
          </a:p>
          <a:p>
            <a:r>
              <a:rPr lang="en-US" dirty="0" smtClean="0"/>
              <a:t>Using cross-hatching effects</a:t>
            </a:r>
          </a:p>
          <a:p>
            <a:r>
              <a:rPr lang="en-US" dirty="0" smtClean="0"/>
              <a:t>Creating a scene—can easily incorporate several different textures in this way</a:t>
            </a:r>
          </a:p>
          <a:p>
            <a:r>
              <a:rPr lang="en-US" dirty="0" smtClean="0"/>
              <a:t>Nature/things from nature, such as plants, flowers, fruit, etc. </a:t>
            </a:r>
          </a:p>
          <a:p>
            <a:r>
              <a:rPr lang="en-US" dirty="0" smtClean="0"/>
              <a:t>Keep in mind your knowledge of composition and Rule of Thirds!!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7829</TotalTime>
  <Words>620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 3: Linocut Printmaking</vt:lpstr>
      <vt:lpstr>What is a Linocut Print?</vt:lpstr>
      <vt:lpstr>Important things to know</vt:lpstr>
      <vt:lpstr>Your Unit Project</vt:lpstr>
      <vt:lpstr>Unit Schedule</vt:lpstr>
      <vt:lpstr>Unit Schedule</vt:lpstr>
      <vt:lpstr>Examples of awesome linocut prints</vt:lpstr>
      <vt:lpstr>More awesome but simple linocut prints</vt:lpstr>
      <vt:lpstr>Things to consider to make an awesome print</vt:lpstr>
      <vt:lpstr>Linocut Printmaking Process in Pictures</vt:lpstr>
      <vt:lpstr>Linocut Printmaking Process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Linocut Printmaking</dc:title>
  <dc:creator>Kim</dc:creator>
  <cp:lastModifiedBy>Gay, Kimberly</cp:lastModifiedBy>
  <cp:revision>18</cp:revision>
  <dcterms:created xsi:type="dcterms:W3CDTF">2016-02-29T07:08:21Z</dcterms:created>
  <dcterms:modified xsi:type="dcterms:W3CDTF">2017-02-13T16:21:31Z</dcterms:modified>
</cp:coreProperties>
</file>