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1ADCE-C092-41FF-8B5B-7AB03E9E7291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0C9C6-33B6-4F98-BEBD-E85D819E9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9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E7CB-70CE-4640-9F59-B9751A8EC54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7CEA04-F881-4A49-8046-3EE9F65C737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EBFCE0C-3876-4389-B993-5E739F1B3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311871" y="1171812"/>
            <a:ext cx="5648623" cy="1204306"/>
          </a:xfrm>
        </p:spPr>
        <p:txBody>
          <a:bodyPr/>
          <a:lstStyle/>
          <a:p>
            <a:r>
              <a:rPr lang="en-US" sz="4400" cap="none" dirty="0" smtClean="0"/>
              <a:t>Composition</a:t>
            </a:r>
            <a:endParaRPr lang="en-US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52103" y="2042520"/>
            <a:ext cx="6511131" cy="817551"/>
          </a:xfrm>
        </p:spPr>
        <p:txBody>
          <a:bodyPr>
            <a:noAutofit/>
          </a:bodyPr>
          <a:lstStyle/>
          <a:p>
            <a:r>
              <a:rPr lang="en-US" sz="2400" cap="none" dirty="0" smtClean="0"/>
              <a:t>Art with Ms. Gay</a:t>
            </a:r>
          </a:p>
          <a:p>
            <a:r>
              <a:rPr lang="en-US" sz="2400" cap="none" dirty="0" smtClean="0"/>
              <a:t>Fall 2016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360773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X’s and Leading Lines/Arrows</a:t>
            </a:r>
            <a:endParaRPr lang="en-US" cap="none" dirty="0"/>
          </a:p>
        </p:txBody>
      </p:sp>
      <p:pic>
        <p:nvPicPr>
          <p:cNvPr id="31746" name="Picture 2" descr="golden triangle rule of composition in photography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638" y="990600"/>
            <a:ext cx="3514725" cy="5279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8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Other Tips &amp; Tricks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10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Not just the Rule of Thirds, but also the </a:t>
            </a:r>
            <a:r>
              <a:rPr lang="en-US" sz="2400" u="sng" dirty="0" smtClean="0"/>
              <a:t>Rule of Threes</a:t>
            </a:r>
            <a:r>
              <a:rPr lang="en-US" sz="2400" b="1" dirty="0" smtClean="0"/>
              <a:t>:</a:t>
            </a:r>
            <a:r>
              <a:rPr lang="en-US" sz="2400" dirty="0" smtClean="0"/>
              <a:t> choose objects/elements in groups of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Cropping</a:t>
            </a:r>
            <a:r>
              <a:rPr lang="en-US" sz="2400" dirty="0" smtClean="0"/>
              <a:t>: take out the excess “space” or “information” that isn’t necessary to the viewer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Create patterns and rhythm </a:t>
            </a:r>
            <a:r>
              <a:rPr lang="en-US" sz="2400" dirty="0" smtClean="0"/>
              <a:t>in the image (we’ll continue to learn about this)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Rules are made to be broken </a:t>
            </a:r>
            <a:r>
              <a:rPr lang="en-US" sz="2400" dirty="0" smtClean="0"/>
              <a:t>(in art). Experiment, change your composition until it feels “right” (i.e., ask someone else who will give you an honest opinion!)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0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Quick Composition Quiz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r>
              <a:rPr lang="en-US" dirty="0" smtClean="0"/>
              <a:t>Look at each image and point out which rules of composition it exhibits. Does the image have a good composition? Why or why not?</a:t>
            </a:r>
            <a:endParaRPr lang="en-US" dirty="0"/>
          </a:p>
        </p:txBody>
      </p:sp>
      <p:sp>
        <p:nvSpPr>
          <p:cNvPr id="32770" name="AutoShape 2" descr="Image result for rule of thirds without 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Image result for rule of thirds without 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http://www.stmphotography.ca/uploads/2/6/0/6/26065498/_884715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600200"/>
            <a:ext cx="6172200" cy="3334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9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Quick Composition Quiz</a:t>
            </a:r>
            <a:endParaRPr lang="en-US" cap="none" dirty="0"/>
          </a:p>
        </p:txBody>
      </p:sp>
      <p:pic>
        <p:nvPicPr>
          <p:cNvPr id="35842" name="Picture 2" descr="http://art-educ4kids.weebly.com/uploads/8/9/6/9/8969100/326571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579" y="914400"/>
            <a:ext cx="5184843" cy="38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Quick Composition Quiz</a:t>
            </a:r>
            <a:endParaRPr lang="en-US" cap="non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2542" r="12792"/>
          <a:stretch>
            <a:fillRect/>
          </a:stretch>
        </p:blipFill>
        <p:spPr bwMode="auto">
          <a:xfrm rot="5400000">
            <a:off x="1992715" y="1779185"/>
            <a:ext cx="515857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1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Quick Composition Quiz</a:t>
            </a:r>
            <a:endParaRPr lang="en-US" cap="none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017" y="990600"/>
            <a:ext cx="5563967" cy="513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5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Class Activity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7301"/>
            <a:ext cx="8229600" cy="281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group of about 4 students should have their own paper and pencil.</a:t>
            </a:r>
          </a:p>
          <a:p>
            <a:r>
              <a:rPr lang="en-US" sz="2400" dirty="0" smtClean="0"/>
              <a:t>On your paper, arrange the following three emojis to create a composition based on the rules we just reviewed. </a:t>
            </a:r>
            <a:endParaRPr lang="en-US" sz="2400" dirty="0"/>
          </a:p>
        </p:txBody>
      </p:sp>
      <p:pic>
        <p:nvPicPr>
          <p:cNvPr id="40962" name="Picture 2" descr="http://i.cbc.ca/1.3044093.1429726786!/fileImage/httpImage/image.jpg_gen/derivatives/original_620/smiling-poop-emoji.jpg"/>
          <p:cNvPicPr>
            <a:picLocks noChangeAspect="1" noChangeArrowheads="1"/>
          </p:cNvPicPr>
          <p:nvPr/>
        </p:nvPicPr>
        <p:blipFill>
          <a:blip r:embed="rId3" cstate="print"/>
          <a:srcRect l="16774" r="18710"/>
          <a:stretch>
            <a:fillRect/>
          </a:stretch>
        </p:blipFill>
        <p:spPr bwMode="auto">
          <a:xfrm>
            <a:off x="6477000" y="3071242"/>
            <a:ext cx="2057400" cy="1795082"/>
          </a:xfrm>
          <a:prstGeom prst="rect">
            <a:avLst/>
          </a:prstGeom>
          <a:noFill/>
        </p:spPr>
      </p:pic>
      <p:pic>
        <p:nvPicPr>
          <p:cNvPr id="40964" name="Picture 4" descr="http://www.altermag.pl/wp-content/uploads/2015/01/emojiheart.jpg"/>
          <p:cNvPicPr>
            <a:picLocks noChangeAspect="1" noChangeArrowheads="1"/>
          </p:cNvPicPr>
          <p:nvPr/>
        </p:nvPicPr>
        <p:blipFill>
          <a:blip r:embed="rId4" cstate="print"/>
          <a:srcRect l="25332" r="25106"/>
          <a:stretch>
            <a:fillRect/>
          </a:stretch>
        </p:blipFill>
        <p:spPr bwMode="auto">
          <a:xfrm>
            <a:off x="3581400" y="2881341"/>
            <a:ext cx="1828800" cy="1950720"/>
          </a:xfrm>
          <a:prstGeom prst="rect">
            <a:avLst/>
          </a:prstGeom>
          <a:noFill/>
        </p:spPr>
      </p:pic>
      <p:pic>
        <p:nvPicPr>
          <p:cNvPr id="40966" name="Picture 6" descr="http://resources0.news.com.au/images/2014/03/27/1226866/388772-ba3bc018-b54b-11e3-961d-5192f6c25a65.jpg"/>
          <p:cNvPicPr>
            <a:picLocks noChangeAspect="1" noChangeArrowheads="1"/>
          </p:cNvPicPr>
          <p:nvPr/>
        </p:nvPicPr>
        <p:blipFill>
          <a:blip r:embed="rId5" cstate="print"/>
          <a:srcRect t="54645" r="75385"/>
          <a:stretch>
            <a:fillRect/>
          </a:stretch>
        </p:blipFill>
        <p:spPr bwMode="auto">
          <a:xfrm>
            <a:off x="533400" y="3048000"/>
            <a:ext cx="1752600" cy="1818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6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is Composition?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839200" cy="385237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Composition definition: how elements are arranged in the picture plane. Basically, how “things are set up” for the viewer of the image. </a:t>
            </a:r>
            <a:endParaRPr lang="en-US" sz="17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Rules of Composition: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Rule of Thirds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/>
              <a:t>The most fundamental rule of composition</a:t>
            </a:r>
            <a:r>
              <a:rPr lang="en-US" sz="1700" dirty="0" smtClean="0"/>
              <a:t>! The picture plane is divided into thirds both horizontally and vertically, and each intersection creates a “focal point.”</a:t>
            </a:r>
            <a:endParaRPr lang="en-US" sz="17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Fibonacci Sequence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/>
              <a:t>It </a:t>
            </a:r>
            <a:r>
              <a:rPr lang="en-US" sz="1700" dirty="0"/>
              <a:t>gets crazy here with math…but also really awesome</a:t>
            </a:r>
            <a:r>
              <a:rPr lang="en-US" sz="1700" dirty="0" smtClean="0"/>
              <a:t>. The picture plane is divided into mathematical parts (a number sequence) that form a spiral shape.</a:t>
            </a:r>
            <a:endParaRPr lang="en-US" sz="17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The Golden </a:t>
            </a:r>
            <a:r>
              <a:rPr lang="en-US" sz="1700" dirty="0" smtClean="0"/>
              <a:t>Ratio/Mean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/>
              <a:t>Part of Fibonacci sequence, equivalent to a proportion of about 1.618. This is considered the “perfect” proportion. </a:t>
            </a:r>
            <a:endParaRPr lang="en-US" sz="17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The Golden Spiral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X’s and “leading lines/arrows</a:t>
            </a:r>
            <a:r>
              <a:rPr lang="en-US" sz="1700" dirty="0" smtClean="0"/>
              <a:t>”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/>
              <a:t>The intersection of lines that create “x’s” are compositionally strong elements, as well as “lines” that lead the viewer’s eye through the image.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20940" cy="548640"/>
          </a:xfrm>
        </p:spPr>
        <p:txBody>
          <a:bodyPr/>
          <a:lstStyle/>
          <a:p>
            <a:r>
              <a:rPr lang="en-US" cap="none" dirty="0" smtClean="0"/>
              <a:t>Rule of Thirds</a:t>
            </a:r>
            <a:endParaRPr lang="en-US" cap="none" dirty="0"/>
          </a:p>
        </p:txBody>
      </p:sp>
      <p:pic>
        <p:nvPicPr>
          <p:cNvPr id="1026" name="Picture 2" descr="http://www.theimediasite.co.uk/images/ruleofthird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96000" cy="40702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5181600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focal points of the image should be where the red dots are.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Rule of Thirds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53511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first person to guess this artist is my favorite and also earns extra credit.</a:t>
            </a:r>
          </a:p>
          <a:p>
            <a:r>
              <a:rPr lang="en-US" dirty="0" smtClean="0"/>
              <a:t>Notice how all of the “elements” of the painting are placed around where those “red dots” would be…where each of the boxes intersect.</a:t>
            </a:r>
            <a:endParaRPr lang="en-US" dirty="0"/>
          </a:p>
        </p:txBody>
      </p:sp>
      <p:pic>
        <p:nvPicPr>
          <p:cNvPr id="24578" name="Picture 2" descr="https://chananth12.files.wordpress.com/2015/05/thepersistenceofmemory-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681" y="914401"/>
            <a:ext cx="4338638" cy="3111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5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Rule of Thirds</a:t>
            </a:r>
            <a:endParaRPr lang="en-US" cap="none" dirty="0"/>
          </a:p>
        </p:txBody>
      </p:sp>
      <p:pic>
        <p:nvPicPr>
          <p:cNvPr id="25602" name="Picture 2" descr="Rule of Thirds - A technique of composition in which a medium is divided into thirds, creating aesthetic positions for the primary elements of design.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454" y="1024647"/>
            <a:ext cx="5661093" cy="3831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72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Fibonacci Sequence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3766077"/>
          </a:xfrm>
        </p:spPr>
        <p:txBody>
          <a:bodyPr/>
          <a:lstStyle/>
          <a:p>
            <a:r>
              <a:rPr lang="en-US" dirty="0" smtClean="0"/>
              <a:t>Definition: F</a:t>
            </a:r>
            <a:r>
              <a:rPr lang="en-US" baseline="-25000" dirty="0" smtClean="0"/>
              <a:t>n</a:t>
            </a:r>
            <a:r>
              <a:rPr lang="en-US" dirty="0" smtClean="0"/>
              <a:t> = F</a:t>
            </a:r>
            <a:r>
              <a:rPr lang="en-US" baseline="-25000" dirty="0" smtClean="0"/>
              <a:t>n-1</a:t>
            </a:r>
            <a:r>
              <a:rPr lang="en-US" dirty="0" smtClean="0"/>
              <a:t> + F</a:t>
            </a:r>
            <a:r>
              <a:rPr lang="en-US" baseline="-25000" dirty="0" smtClean="0"/>
              <a:t>n-2</a:t>
            </a:r>
          </a:p>
          <a:p>
            <a:pPr lvl="1"/>
            <a:r>
              <a:rPr lang="en-US" dirty="0" smtClean="0"/>
              <a:t>Just kidding…well not really, that is what it means. In art, that formula creates a series of numbers that have real-world application (plants, animals, patterns, etc.). </a:t>
            </a:r>
          </a:p>
          <a:p>
            <a:pPr lvl="1"/>
            <a:r>
              <a:rPr lang="en-US" dirty="0" smtClean="0"/>
              <a:t>This number series creates the </a:t>
            </a:r>
            <a:r>
              <a:rPr lang="en-US" b="1" u="sng" dirty="0" smtClean="0"/>
              <a:t>Golden Spiral </a:t>
            </a:r>
            <a:r>
              <a:rPr lang="en-US" dirty="0" smtClean="0"/>
              <a:t>and the </a:t>
            </a:r>
            <a:r>
              <a:rPr lang="en-US" b="1" u="sng" dirty="0" smtClean="0"/>
              <a:t>Golden Mean</a:t>
            </a:r>
            <a:r>
              <a:rPr lang="en-US" dirty="0" smtClean="0"/>
              <a:t>, both of which are seen and applied in compositionally strong art.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19" y="2477311"/>
            <a:ext cx="477996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Fibonacci Sequence</a:t>
            </a:r>
            <a:endParaRPr lang="en-US" cap="none" dirty="0"/>
          </a:p>
        </p:txBody>
      </p:sp>
      <p:pic>
        <p:nvPicPr>
          <p:cNvPr id="28674" name="Picture 2" descr="http://thumbs.imagekind.com/5452353_650/Hokusai-Meets-Fibonacci-Golden-Ratio_art.jpg?v=14124128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80" y="1295400"/>
            <a:ext cx="7497041" cy="5074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4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Fibonacci Sequence</a:t>
            </a:r>
            <a:endParaRPr lang="en-US" cap="none" dirty="0"/>
          </a:p>
        </p:txBody>
      </p:sp>
      <p:pic>
        <p:nvPicPr>
          <p:cNvPr id="29698" name="Picture 2" descr="The Golden Ratio (instead of Rule of Thirds): Composition of Cartier-Bresson and the Golden Rectangl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914400"/>
            <a:ext cx="3276600" cy="5093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6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X’s and Leading Lines/Arrows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762000"/>
          </a:xfrm>
        </p:spPr>
        <p:txBody>
          <a:bodyPr/>
          <a:lstStyle/>
          <a:p>
            <a:r>
              <a:rPr lang="en-US" dirty="0" smtClean="0"/>
              <a:t>Based on our Rule of Thirds and Fibonacci Sequence, we can also take our compositions a step further and look for X’s or leading lines/arrows in the image.</a:t>
            </a:r>
            <a:endParaRPr lang="en-US" dirty="0"/>
          </a:p>
        </p:txBody>
      </p:sp>
      <p:pic>
        <p:nvPicPr>
          <p:cNvPr id="30722" name="Picture 2" descr="Great Tidbits of wisdom on Composition.  A Concise Video Refresher of the Basic Rules of Composition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521" y="2057400"/>
            <a:ext cx="3886200" cy="292091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3924300" y="2819400"/>
            <a:ext cx="10668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114800" y="4410372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97094" y="4140429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000000"/>
      </a:accent1>
      <a:accent2>
        <a:srgbClr val="C00000"/>
      </a:accent2>
      <a:accent3>
        <a:srgbClr val="002060"/>
      </a:accent3>
      <a:accent4>
        <a:srgbClr val="F2F2F2"/>
      </a:accent4>
      <a:accent5>
        <a:srgbClr val="002060"/>
      </a:accent5>
      <a:accent6>
        <a:srgbClr val="C00000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185</TotalTime>
  <Words>515</Words>
  <Application>Microsoft Office PowerPoint</Application>
  <PresentationFormat>On-screen Show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Composition</vt:lpstr>
      <vt:lpstr>What is Composition? </vt:lpstr>
      <vt:lpstr>Rule of Thirds</vt:lpstr>
      <vt:lpstr>Rule of Thirds</vt:lpstr>
      <vt:lpstr>Rule of Thirds</vt:lpstr>
      <vt:lpstr>Fibonacci Sequence</vt:lpstr>
      <vt:lpstr>Fibonacci Sequence</vt:lpstr>
      <vt:lpstr>Fibonacci Sequence</vt:lpstr>
      <vt:lpstr>X’s and Leading Lines/Arrows</vt:lpstr>
      <vt:lpstr>X’s and Leading Lines/Arrows</vt:lpstr>
      <vt:lpstr>Other Tips &amp; Tricks</vt:lpstr>
      <vt:lpstr>Quick Composition Quiz</vt:lpstr>
      <vt:lpstr>Quick Composition Quiz</vt:lpstr>
      <vt:lpstr>Quick Composition Quiz</vt:lpstr>
      <vt:lpstr>Quick Composition Quiz</vt:lpstr>
      <vt:lpstr>Class Activity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</dc:title>
  <dc:creator>Gay, Kimberly</dc:creator>
  <cp:lastModifiedBy>Gay, Kimberly</cp:lastModifiedBy>
  <cp:revision>13</cp:revision>
  <dcterms:created xsi:type="dcterms:W3CDTF">2016-10-28T18:38:20Z</dcterms:created>
  <dcterms:modified xsi:type="dcterms:W3CDTF">2016-10-28T21:44:07Z</dcterms:modified>
</cp:coreProperties>
</file>