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3" r:id="rId4"/>
    <p:sldId id="257" r:id="rId5"/>
    <p:sldId id="264" r:id="rId6"/>
    <p:sldId id="265" r:id="rId7"/>
    <p:sldId id="266" r:id="rId8"/>
    <p:sldId id="267" r:id="rId9"/>
    <p:sldId id="268" r:id="rId10"/>
    <p:sldId id="269" r:id="rId11"/>
    <p:sldId id="259" r:id="rId12"/>
    <p:sldId id="260" r:id="rId13"/>
    <p:sldId id="261" r:id="rId14"/>
    <p:sldId id="26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26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26CBFF-4E5F-4386-9B44-158E92A220AF}" type="datetimeFigureOut">
              <a:rPr lang="en-US" smtClean="0"/>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0FDF1-6A9F-46E9-A72A-12E5E29D3979}" type="slidenum">
              <a:rPr lang="en-US" smtClean="0"/>
              <a:t>‹#›</a:t>
            </a:fld>
            <a:endParaRPr lang="en-US"/>
          </a:p>
        </p:txBody>
      </p:sp>
    </p:spTree>
    <p:extLst>
      <p:ext uri="{BB962C8B-B14F-4D97-AF65-F5344CB8AC3E}">
        <p14:creationId xmlns:p14="http://schemas.microsoft.com/office/powerpoint/2010/main" val="1385533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26CBFF-4E5F-4386-9B44-158E92A220AF}" type="datetimeFigureOut">
              <a:rPr lang="en-US" smtClean="0"/>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0FDF1-6A9F-46E9-A72A-12E5E29D3979}" type="slidenum">
              <a:rPr lang="en-US" smtClean="0"/>
              <a:t>‹#›</a:t>
            </a:fld>
            <a:endParaRPr lang="en-US"/>
          </a:p>
        </p:txBody>
      </p:sp>
    </p:spTree>
    <p:extLst>
      <p:ext uri="{BB962C8B-B14F-4D97-AF65-F5344CB8AC3E}">
        <p14:creationId xmlns:p14="http://schemas.microsoft.com/office/powerpoint/2010/main" val="3517539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26CBFF-4E5F-4386-9B44-158E92A220AF}" type="datetimeFigureOut">
              <a:rPr lang="en-US" smtClean="0"/>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0FDF1-6A9F-46E9-A72A-12E5E29D3979}" type="slidenum">
              <a:rPr lang="en-US" smtClean="0"/>
              <a:t>‹#›</a:t>
            </a:fld>
            <a:endParaRPr lang="en-US"/>
          </a:p>
        </p:txBody>
      </p:sp>
    </p:spTree>
    <p:extLst>
      <p:ext uri="{BB962C8B-B14F-4D97-AF65-F5344CB8AC3E}">
        <p14:creationId xmlns:p14="http://schemas.microsoft.com/office/powerpoint/2010/main" val="3290683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26CBFF-4E5F-4386-9B44-158E92A220AF}" type="datetimeFigureOut">
              <a:rPr lang="en-US" smtClean="0"/>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0FDF1-6A9F-46E9-A72A-12E5E29D3979}" type="slidenum">
              <a:rPr lang="en-US" smtClean="0"/>
              <a:t>‹#›</a:t>
            </a:fld>
            <a:endParaRPr lang="en-US"/>
          </a:p>
        </p:txBody>
      </p:sp>
    </p:spTree>
    <p:extLst>
      <p:ext uri="{BB962C8B-B14F-4D97-AF65-F5344CB8AC3E}">
        <p14:creationId xmlns:p14="http://schemas.microsoft.com/office/powerpoint/2010/main" val="1753965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26CBFF-4E5F-4386-9B44-158E92A220AF}" type="datetimeFigureOut">
              <a:rPr lang="en-US" smtClean="0"/>
              <a:t>8/3/2016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0FDF1-6A9F-46E9-A72A-12E5E29D3979}" type="slidenum">
              <a:rPr lang="en-US" smtClean="0"/>
              <a:t>‹#›</a:t>
            </a:fld>
            <a:endParaRPr lang="en-US"/>
          </a:p>
        </p:txBody>
      </p:sp>
    </p:spTree>
    <p:extLst>
      <p:ext uri="{BB962C8B-B14F-4D97-AF65-F5344CB8AC3E}">
        <p14:creationId xmlns:p14="http://schemas.microsoft.com/office/powerpoint/2010/main" val="3268826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26CBFF-4E5F-4386-9B44-158E92A220AF}" type="datetimeFigureOut">
              <a:rPr lang="en-US" smtClean="0"/>
              <a:t>8/3/2016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0FDF1-6A9F-46E9-A72A-12E5E29D3979}" type="slidenum">
              <a:rPr lang="en-US" smtClean="0"/>
              <a:t>‹#›</a:t>
            </a:fld>
            <a:endParaRPr lang="en-US"/>
          </a:p>
        </p:txBody>
      </p:sp>
    </p:spTree>
    <p:extLst>
      <p:ext uri="{BB962C8B-B14F-4D97-AF65-F5344CB8AC3E}">
        <p14:creationId xmlns:p14="http://schemas.microsoft.com/office/powerpoint/2010/main" val="4169085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26CBFF-4E5F-4386-9B44-158E92A220AF}" type="datetimeFigureOut">
              <a:rPr lang="en-US" smtClean="0"/>
              <a:t>8/3/2016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80FDF1-6A9F-46E9-A72A-12E5E29D3979}" type="slidenum">
              <a:rPr lang="en-US" smtClean="0"/>
              <a:t>‹#›</a:t>
            </a:fld>
            <a:endParaRPr lang="en-US"/>
          </a:p>
        </p:txBody>
      </p:sp>
    </p:spTree>
    <p:extLst>
      <p:ext uri="{BB962C8B-B14F-4D97-AF65-F5344CB8AC3E}">
        <p14:creationId xmlns:p14="http://schemas.microsoft.com/office/powerpoint/2010/main" val="1181101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26CBFF-4E5F-4386-9B44-158E92A220AF}" type="datetimeFigureOut">
              <a:rPr lang="en-US" smtClean="0"/>
              <a:t>8/3/2016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80FDF1-6A9F-46E9-A72A-12E5E29D3979}" type="slidenum">
              <a:rPr lang="en-US" smtClean="0"/>
              <a:t>‹#›</a:t>
            </a:fld>
            <a:endParaRPr lang="en-US"/>
          </a:p>
        </p:txBody>
      </p:sp>
    </p:spTree>
    <p:extLst>
      <p:ext uri="{BB962C8B-B14F-4D97-AF65-F5344CB8AC3E}">
        <p14:creationId xmlns:p14="http://schemas.microsoft.com/office/powerpoint/2010/main" val="23391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26CBFF-4E5F-4386-9B44-158E92A220AF}" type="datetimeFigureOut">
              <a:rPr lang="en-US" smtClean="0"/>
              <a:t>8/3/2016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80FDF1-6A9F-46E9-A72A-12E5E29D3979}" type="slidenum">
              <a:rPr lang="en-US" smtClean="0"/>
              <a:t>‹#›</a:t>
            </a:fld>
            <a:endParaRPr lang="en-US"/>
          </a:p>
        </p:txBody>
      </p:sp>
    </p:spTree>
    <p:extLst>
      <p:ext uri="{BB962C8B-B14F-4D97-AF65-F5344CB8AC3E}">
        <p14:creationId xmlns:p14="http://schemas.microsoft.com/office/powerpoint/2010/main" val="2703661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26CBFF-4E5F-4386-9B44-158E92A220AF}" type="datetimeFigureOut">
              <a:rPr lang="en-US" smtClean="0"/>
              <a:t>8/3/2016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0FDF1-6A9F-46E9-A72A-12E5E29D3979}" type="slidenum">
              <a:rPr lang="en-US" smtClean="0"/>
              <a:t>‹#›</a:t>
            </a:fld>
            <a:endParaRPr lang="en-US"/>
          </a:p>
        </p:txBody>
      </p:sp>
    </p:spTree>
    <p:extLst>
      <p:ext uri="{BB962C8B-B14F-4D97-AF65-F5344CB8AC3E}">
        <p14:creationId xmlns:p14="http://schemas.microsoft.com/office/powerpoint/2010/main" val="193494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26CBFF-4E5F-4386-9B44-158E92A220AF}" type="datetimeFigureOut">
              <a:rPr lang="en-US" smtClean="0"/>
              <a:t>8/3/2016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0FDF1-6A9F-46E9-A72A-12E5E29D3979}" type="slidenum">
              <a:rPr lang="en-US" smtClean="0"/>
              <a:t>‹#›</a:t>
            </a:fld>
            <a:endParaRPr lang="en-US"/>
          </a:p>
        </p:txBody>
      </p:sp>
    </p:spTree>
    <p:extLst>
      <p:ext uri="{BB962C8B-B14F-4D97-AF65-F5344CB8AC3E}">
        <p14:creationId xmlns:p14="http://schemas.microsoft.com/office/powerpoint/2010/main" val="2680693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lum/>
          </a:blip>
          <a:srcRect/>
          <a:stretch>
            <a:fillRect l="-59000" r="-5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26CBFF-4E5F-4386-9B44-158E92A220AF}" type="datetimeFigureOut">
              <a:rPr lang="en-US" smtClean="0"/>
              <a:t>8/3/2016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80FDF1-6A9F-46E9-A72A-12E5E29D3979}" type="slidenum">
              <a:rPr lang="en-US" smtClean="0"/>
              <a:t>‹#›</a:t>
            </a:fld>
            <a:endParaRPr lang="en-US"/>
          </a:p>
        </p:txBody>
      </p:sp>
    </p:spTree>
    <p:extLst>
      <p:ext uri="{BB962C8B-B14F-4D97-AF65-F5344CB8AC3E}">
        <p14:creationId xmlns:p14="http://schemas.microsoft.com/office/powerpoint/2010/main" val="2956601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t>Art Room Orientation</a:t>
            </a:r>
            <a:endParaRPr lang="en-US" sz="5400" dirty="0"/>
          </a:p>
        </p:txBody>
      </p:sp>
      <p:sp>
        <p:nvSpPr>
          <p:cNvPr id="3" name="Subtitle 2"/>
          <p:cNvSpPr>
            <a:spLocks noGrp="1"/>
          </p:cNvSpPr>
          <p:nvPr>
            <p:ph type="subTitle" idx="1"/>
          </p:nvPr>
        </p:nvSpPr>
        <p:spPr/>
        <p:txBody>
          <a:bodyPr/>
          <a:lstStyle/>
          <a:p>
            <a:r>
              <a:rPr lang="en-US" dirty="0" smtClean="0">
                <a:solidFill>
                  <a:schemeClr val="tx1"/>
                </a:solidFill>
              </a:rPr>
              <a:t>Beginning Art with Ms. Gay</a:t>
            </a:r>
          </a:p>
          <a:p>
            <a:r>
              <a:rPr lang="en-US" dirty="0" smtClean="0">
                <a:solidFill>
                  <a:schemeClr val="tx1"/>
                </a:solidFill>
              </a:rPr>
              <a:t>Fall 2016</a:t>
            </a:r>
            <a:endParaRPr lang="en-US" dirty="0">
              <a:solidFill>
                <a:schemeClr val="tx1"/>
              </a:solidFill>
            </a:endParaRPr>
          </a:p>
        </p:txBody>
      </p:sp>
    </p:spTree>
    <p:extLst>
      <p:ext uri="{BB962C8B-B14F-4D97-AF65-F5344CB8AC3E}">
        <p14:creationId xmlns:p14="http://schemas.microsoft.com/office/powerpoint/2010/main" val="38309740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Room Scavenger Hunt</a:t>
            </a:r>
            <a:endParaRPr lang="en-US" dirty="0"/>
          </a:p>
        </p:txBody>
      </p:sp>
      <p:sp>
        <p:nvSpPr>
          <p:cNvPr id="3" name="Content Placeholder 2"/>
          <p:cNvSpPr>
            <a:spLocks noGrp="1"/>
          </p:cNvSpPr>
          <p:nvPr>
            <p:ph idx="1"/>
          </p:nvPr>
        </p:nvSpPr>
        <p:spPr/>
        <p:txBody>
          <a:bodyPr/>
          <a:lstStyle/>
          <a:p>
            <a:r>
              <a:rPr lang="en-US" dirty="0" smtClean="0"/>
              <a:t>Student Artwork Storage</a:t>
            </a:r>
          </a:p>
          <a:p>
            <a:pPr lvl="1"/>
            <a:r>
              <a:rPr lang="en-US" dirty="0" smtClean="0"/>
              <a:t>Stored in the cabinets next to my teacher desk labeled “Artwork Storage”</a:t>
            </a:r>
          </a:p>
          <a:p>
            <a:pPr lvl="1"/>
            <a:r>
              <a:rPr lang="en-US" dirty="0" smtClean="0"/>
              <a:t>Each cabinet is labeled for each period</a:t>
            </a:r>
          </a:p>
          <a:p>
            <a:pPr lvl="1"/>
            <a:r>
              <a:rPr lang="en-US" dirty="0" smtClean="0"/>
              <a:t>You will be assigned a cabinet to be shared with another student due to limited space</a:t>
            </a:r>
            <a:endParaRPr lang="en-US" dirty="0"/>
          </a:p>
        </p:txBody>
      </p:sp>
    </p:spTree>
    <p:extLst>
      <p:ext uri="{BB962C8B-B14F-4D97-AF65-F5344CB8AC3E}">
        <p14:creationId xmlns:p14="http://schemas.microsoft.com/office/powerpoint/2010/main" val="3174843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Boundaries</a:t>
            </a:r>
            <a:endParaRPr lang="en-US" dirty="0"/>
          </a:p>
        </p:txBody>
      </p:sp>
      <p:sp>
        <p:nvSpPr>
          <p:cNvPr id="3" name="Content Placeholder 2"/>
          <p:cNvSpPr>
            <a:spLocks noGrp="1"/>
          </p:cNvSpPr>
          <p:nvPr>
            <p:ph idx="1"/>
          </p:nvPr>
        </p:nvSpPr>
        <p:spPr>
          <a:xfrm>
            <a:off x="457200" y="1371600"/>
            <a:ext cx="8229600" cy="5181600"/>
          </a:xfrm>
        </p:spPr>
        <p:txBody>
          <a:bodyPr>
            <a:normAutofit fontScale="92500" lnSpcReduction="10000"/>
          </a:bodyPr>
          <a:lstStyle/>
          <a:p>
            <a:r>
              <a:rPr lang="en-US" dirty="0" smtClean="0"/>
              <a:t>What are boundaries?</a:t>
            </a:r>
          </a:p>
          <a:p>
            <a:pPr lvl="1"/>
            <a:r>
              <a:rPr lang="en-US" dirty="0" smtClean="0"/>
              <a:t>Boundaries are what we do to take care of ourselves—we are the only ones who can decide what our boundaries are. Also, we cannot control other people, so our boundaries do not include the actions of others, only what we can control (us). </a:t>
            </a:r>
          </a:p>
          <a:p>
            <a:pPr lvl="2"/>
            <a:r>
              <a:rPr lang="en-US" dirty="0" smtClean="0"/>
              <a:t>Example: I will not do drugs.</a:t>
            </a:r>
          </a:p>
          <a:p>
            <a:pPr lvl="1"/>
            <a:r>
              <a:rPr lang="en-US" dirty="0" smtClean="0"/>
              <a:t>When another person violates our boundaries, it is necessary to have a consequence for that behavior and to uphold our own boundaries.</a:t>
            </a:r>
          </a:p>
          <a:p>
            <a:pPr lvl="2"/>
            <a:r>
              <a:rPr lang="en-US" dirty="0" smtClean="0"/>
              <a:t>Another example: I will  get you a paintbrush if you ask me politely. If you scream at me that you need a brush in a disrespectful way, the consequence is that I will not get you the brush. </a:t>
            </a:r>
          </a:p>
          <a:p>
            <a:pPr marL="914400" lvl="2" indent="0">
              <a:buNone/>
            </a:pPr>
            <a:endParaRPr lang="en-US" dirty="0"/>
          </a:p>
        </p:txBody>
      </p:sp>
    </p:spTree>
    <p:extLst>
      <p:ext uri="{BB962C8B-B14F-4D97-AF65-F5344CB8AC3E}">
        <p14:creationId xmlns:p14="http://schemas.microsoft.com/office/powerpoint/2010/main" val="12058928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Teacher Boundaries</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dirty="0" smtClean="0"/>
              <a:t>I will help you if you ask me.</a:t>
            </a:r>
          </a:p>
          <a:p>
            <a:r>
              <a:rPr lang="en-US" dirty="0" smtClean="0"/>
              <a:t>I will not talk to you if you use profanity or abusive language. I will likely walk away or ignore you until you correct your language use.</a:t>
            </a:r>
          </a:p>
          <a:p>
            <a:r>
              <a:rPr lang="en-US" dirty="0" smtClean="0"/>
              <a:t>When I make a mistake, I will acknowledge my actions and do what needs to be done to correct it, including apologizing if necessary.</a:t>
            </a:r>
          </a:p>
          <a:p>
            <a:r>
              <a:rPr lang="en-US" dirty="0" smtClean="0"/>
              <a:t>I will not write you a pass to skip your other classes or stay longer in my class after the period has ended.</a:t>
            </a:r>
          </a:p>
          <a:p>
            <a:r>
              <a:rPr lang="en-US" dirty="0" smtClean="0"/>
              <a:t>I will report someone that is hurting another person, which may include contacting the police.</a:t>
            </a:r>
            <a:endParaRPr lang="en-US" dirty="0"/>
          </a:p>
        </p:txBody>
      </p:sp>
    </p:spTree>
    <p:extLst>
      <p:ext uri="{BB962C8B-B14F-4D97-AF65-F5344CB8AC3E}">
        <p14:creationId xmlns:p14="http://schemas.microsoft.com/office/powerpoint/2010/main" val="26283197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Teacher Boundaries</a:t>
            </a:r>
            <a:endParaRPr lang="en-US" dirty="0"/>
          </a:p>
        </p:txBody>
      </p:sp>
      <p:sp>
        <p:nvSpPr>
          <p:cNvPr id="3" name="Content Placeholder 2"/>
          <p:cNvSpPr>
            <a:spLocks noGrp="1"/>
          </p:cNvSpPr>
          <p:nvPr>
            <p:ph idx="1"/>
          </p:nvPr>
        </p:nvSpPr>
        <p:spPr/>
        <p:txBody>
          <a:bodyPr>
            <a:normAutofit/>
          </a:bodyPr>
          <a:lstStyle/>
          <a:p>
            <a:r>
              <a:rPr lang="en-US" dirty="0" smtClean="0"/>
              <a:t>I will not allow you to use our art supplies if you abuse them or fail to clean them properly.</a:t>
            </a:r>
          </a:p>
          <a:p>
            <a:r>
              <a:rPr lang="en-US" dirty="0" smtClean="0"/>
              <a:t>I will not allow you to eat in my classroom during lunch.</a:t>
            </a:r>
          </a:p>
          <a:p>
            <a:r>
              <a:rPr lang="en-US" dirty="0" smtClean="0"/>
              <a:t>I will not allow any students to be alone in my classroom while I am not in the room or another adult is not present. </a:t>
            </a:r>
          </a:p>
          <a:p>
            <a:r>
              <a:rPr lang="en-US" dirty="0" smtClean="0"/>
              <a:t>I will treat you with kindness and respect. </a:t>
            </a:r>
          </a:p>
        </p:txBody>
      </p:sp>
    </p:spTree>
    <p:extLst>
      <p:ext uri="{BB962C8B-B14F-4D97-AF65-F5344CB8AC3E}">
        <p14:creationId xmlns:p14="http://schemas.microsoft.com/office/powerpoint/2010/main" val="12079702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YOUR Boundaries</a:t>
            </a:r>
            <a:endParaRPr lang="en-US" dirty="0"/>
          </a:p>
        </p:txBody>
      </p:sp>
      <p:sp>
        <p:nvSpPr>
          <p:cNvPr id="3" name="Content Placeholder 2"/>
          <p:cNvSpPr>
            <a:spLocks noGrp="1"/>
          </p:cNvSpPr>
          <p:nvPr>
            <p:ph idx="1"/>
          </p:nvPr>
        </p:nvSpPr>
        <p:spPr>
          <a:xfrm>
            <a:off x="381000" y="1295400"/>
            <a:ext cx="8458200" cy="5334000"/>
          </a:xfrm>
        </p:spPr>
        <p:txBody>
          <a:bodyPr>
            <a:normAutofit fontScale="77500" lnSpcReduction="20000"/>
          </a:bodyPr>
          <a:lstStyle/>
          <a:p>
            <a:r>
              <a:rPr lang="en-US" dirty="0" smtClean="0"/>
              <a:t>I would like you to take some time to think about what your personal boundaries are.</a:t>
            </a:r>
          </a:p>
          <a:p>
            <a:r>
              <a:rPr lang="en-US" dirty="0" smtClean="0"/>
              <a:t>Boundaries are the key to having trusting and respectful relationships with others (literally, with everyone…teachers, friends, parents, girlfriends/boyfriends, etc.).</a:t>
            </a:r>
          </a:p>
          <a:p>
            <a:r>
              <a:rPr lang="en-US" dirty="0" smtClean="0"/>
              <a:t>Sometimes boundaries can be flexible with people who have earned your trust and respect. They can also be negotiable and compromised with people so that everyone’s needs can be met.</a:t>
            </a:r>
          </a:p>
          <a:p>
            <a:r>
              <a:rPr lang="en-US" dirty="0" smtClean="0"/>
              <a:t>An example to start you with:</a:t>
            </a:r>
          </a:p>
          <a:p>
            <a:pPr lvl="1"/>
            <a:r>
              <a:rPr lang="en-US" dirty="0" smtClean="0"/>
              <a:t>Your boundary is that you do not want anyone to go through your backpack without your permission. You tell your friends this. You leave class briefly to use the bathroom. When you come back, you find out one of your friends went through your backpack. What do you do? What was your boundary? What might the consequence be?</a:t>
            </a:r>
            <a:endParaRPr lang="en-US" dirty="0"/>
          </a:p>
        </p:txBody>
      </p:sp>
    </p:spTree>
    <p:extLst>
      <p:ext uri="{BB962C8B-B14F-4D97-AF65-F5344CB8AC3E}">
        <p14:creationId xmlns:p14="http://schemas.microsoft.com/office/powerpoint/2010/main" val="2158822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most important topics you’re probably wondering about</a:t>
            </a:r>
            <a:endParaRPr lang="en-US" dirty="0"/>
          </a:p>
        </p:txBody>
      </p:sp>
      <p:sp>
        <p:nvSpPr>
          <p:cNvPr id="3" name="Content Placeholder 2"/>
          <p:cNvSpPr>
            <a:spLocks noGrp="1"/>
          </p:cNvSpPr>
          <p:nvPr>
            <p:ph idx="1"/>
          </p:nvPr>
        </p:nvSpPr>
        <p:spPr>
          <a:xfrm>
            <a:off x="228600" y="1600200"/>
            <a:ext cx="8610600" cy="4876800"/>
          </a:xfrm>
        </p:spPr>
        <p:txBody>
          <a:bodyPr>
            <a:normAutofit fontScale="92500" lnSpcReduction="20000"/>
          </a:bodyPr>
          <a:lstStyle/>
          <a:p>
            <a:r>
              <a:rPr lang="en-US" dirty="0" smtClean="0"/>
              <a:t>Cell phone usage</a:t>
            </a:r>
          </a:p>
          <a:p>
            <a:pPr lvl="1"/>
            <a:r>
              <a:rPr lang="en-US" dirty="0" smtClean="0"/>
              <a:t>Appropriate vs. inappropriate cell use</a:t>
            </a:r>
          </a:p>
          <a:p>
            <a:pPr lvl="1"/>
            <a:r>
              <a:rPr lang="en-US" dirty="0" smtClean="0"/>
              <a:t>You will need to use visual reference for many of the assignments given in class, so I prefer that you use your cell phone.</a:t>
            </a:r>
            <a:endParaRPr lang="en-US" dirty="0" smtClean="0"/>
          </a:p>
          <a:p>
            <a:r>
              <a:rPr lang="en-US" dirty="0" smtClean="0"/>
              <a:t>Eating in class</a:t>
            </a:r>
          </a:p>
          <a:p>
            <a:pPr lvl="1"/>
            <a:r>
              <a:rPr lang="en-US" dirty="0" smtClean="0"/>
              <a:t>There is </a:t>
            </a:r>
            <a:r>
              <a:rPr lang="en-US" b="1" dirty="0" smtClean="0"/>
              <a:t>no eating allowed</a:t>
            </a:r>
            <a:r>
              <a:rPr lang="en-US" dirty="0" smtClean="0"/>
              <a:t> in this class (ever). </a:t>
            </a:r>
          </a:p>
          <a:p>
            <a:pPr lvl="1"/>
            <a:r>
              <a:rPr lang="en-US" dirty="0" smtClean="0"/>
              <a:t>If you get hungry and have brought a snack with you, you may go into the hall and eat quickly, then return back to our class. Please let me know this is what you’re doing before you leave the room. </a:t>
            </a:r>
          </a:p>
          <a:p>
            <a:pPr lvl="1"/>
            <a:r>
              <a:rPr lang="en-US" dirty="0" smtClean="0"/>
              <a:t>Do not ask me to go to the vending machine. I will not write you a pass. </a:t>
            </a:r>
          </a:p>
          <a:p>
            <a:pPr marL="457200" lvl="1" indent="0">
              <a:buNone/>
            </a:pPr>
            <a:endParaRPr lang="en-US" dirty="0"/>
          </a:p>
        </p:txBody>
      </p:sp>
    </p:spTree>
    <p:extLst>
      <p:ext uri="{BB962C8B-B14F-4D97-AF65-F5344CB8AC3E}">
        <p14:creationId xmlns:p14="http://schemas.microsoft.com/office/powerpoint/2010/main" val="11218655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most important topics you’re probably wondering about</a:t>
            </a:r>
            <a:endParaRPr lang="en-US" dirty="0"/>
          </a:p>
        </p:txBody>
      </p:sp>
      <p:sp>
        <p:nvSpPr>
          <p:cNvPr id="3" name="Content Placeholder 2"/>
          <p:cNvSpPr>
            <a:spLocks noGrp="1"/>
          </p:cNvSpPr>
          <p:nvPr>
            <p:ph idx="1"/>
          </p:nvPr>
        </p:nvSpPr>
        <p:spPr>
          <a:xfrm>
            <a:off x="457200" y="1676400"/>
            <a:ext cx="8229600" cy="4525963"/>
          </a:xfrm>
        </p:spPr>
        <p:txBody>
          <a:bodyPr>
            <a:normAutofit fontScale="92500" lnSpcReduction="10000"/>
          </a:bodyPr>
          <a:lstStyle/>
          <a:p>
            <a:r>
              <a:rPr lang="en-US" dirty="0" smtClean="0"/>
              <a:t>If you need to use the restroom:</a:t>
            </a:r>
          </a:p>
          <a:p>
            <a:pPr lvl="1"/>
            <a:r>
              <a:rPr lang="en-US" dirty="0" smtClean="0"/>
              <a:t>You do NOT need to ask me! </a:t>
            </a:r>
          </a:p>
          <a:p>
            <a:pPr lvl="1"/>
            <a:r>
              <a:rPr lang="en-US" dirty="0" smtClean="0"/>
              <a:t>There is a whiteboard next to my desk. Write your name, where you’re going (‘BR’ or ‘RR’ is fine) and the time you are leaving.</a:t>
            </a:r>
          </a:p>
          <a:p>
            <a:pPr lvl="1"/>
            <a:r>
              <a:rPr lang="en-US" dirty="0" smtClean="0"/>
              <a:t>When you return, please remember to erase your name.</a:t>
            </a:r>
          </a:p>
          <a:p>
            <a:pPr lvl="1"/>
            <a:r>
              <a:rPr lang="en-US" dirty="0" smtClean="0"/>
              <a:t>I will check occasionally to see who is not in the room. If I see your name and it has been a significant amount of time, I will either send a classmate to check on you or call the office to find you. </a:t>
            </a:r>
            <a:endParaRPr lang="en-US" dirty="0"/>
          </a:p>
        </p:txBody>
      </p:sp>
    </p:spTree>
    <p:extLst>
      <p:ext uri="{BB962C8B-B14F-4D97-AF65-F5344CB8AC3E}">
        <p14:creationId xmlns:p14="http://schemas.microsoft.com/office/powerpoint/2010/main" val="3784302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Remind App Codes</a:t>
            </a:r>
            <a:endParaRPr lang="en-US" dirty="0"/>
          </a:p>
        </p:txBody>
      </p:sp>
      <p:sp>
        <p:nvSpPr>
          <p:cNvPr id="3" name="Content Placeholder 2"/>
          <p:cNvSpPr>
            <a:spLocks noGrp="1"/>
          </p:cNvSpPr>
          <p:nvPr>
            <p:ph idx="1"/>
          </p:nvPr>
        </p:nvSpPr>
        <p:spPr/>
        <p:txBody>
          <a:bodyPr>
            <a:normAutofit lnSpcReduction="10000"/>
          </a:bodyPr>
          <a:lstStyle/>
          <a:p>
            <a:r>
              <a:rPr lang="en-US" dirty="0" smtClean="0"/>
              <a:t>Text to 81010</a:t>
            </a:r>
          </a:p>
          <a:p>
            <a:r>
              <a:rPr lang="en-US" dirty="0" smtClean="0"/>
              <a:t>In the message body, type your code</a:t>
            </a:r>
          </a:p>
          <a:p>
            <a:pPr lvl="1"/>
            <a:r>
              <a:rPr lang="en-US" dirty="0" smtClean="0"/>
              <a:t>Period 1: @per1begart</a:t>
            </a:r>
          </a:p>
          <a:p>
            <a:pPr lvl="1"/>
            <a:r>
              <a:rPr lang="en-US" dirty="0" smtClean="0"/>
              <a:t>Period 2: @per2begart</a:t>
            </a:r>
          </a:p>
          <a:p>
            <a:pPr lvl="1"/>
            <a:r>
              <a:rPr lang="en-US" dirty="0" smtClean="0"/>
              <a:t>Period 3: @per3begart</a:t>
            </a:r>
          </a:p>
          <a:p>
            <a:pPr lvl="1"/>
            <a:r>
              <a:rPr lang="en-US" dirty="0" smtClean="0"/>
              <a:t>Period 5: @per5begart</a:t>
            </a:r>
          </a:p>
          <a:p>
            <a:pPr lvl="1"/>
            <a:r>
              <a:rPr lang="en-US" dirty="0" smtClean="0"/>
              <a:t>Period 6: @per6begart</a:t>
            </a:r>
          </a:p>
          <a:p>
            <a:pPr marL="457200" lvl="1" indent="0">
              <a:buNone/>
            </a:pPr>
            <a:r>
              <a:rPr lang="en-US" dirty="0" smtClean="0"/>
              <a:t>Remind will send you a confirmation text to let you know you have joined the class.</a:t>
            </a:r>
          </a:p>
        </p:txBody>
      </p:sp>
    </p:spTree>
    <p:extLst>
      <p:ext uri="{BB962C8B-B14F-4D97-AF65-F5344CB8AC3E}">
        <p14:creationId xmlns:p14="http://schemas.microsoft.com/office/powerpoint/2010/main" val="22508703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Classroom Scavenger Hunt</a:t>
            </a:r>
            <a:endParaRPr lang="en-US" dirty="0"/>
          </a:p>
        </p:txBody>
      </p:sp>
      <p:sp>
        <p:nvSpPr>
          <p:cNvPr id="3" name="Content Placeholder 2"/>
          <p:cNvSpPr>
            <a:spLocks noGrp="1"/>
          </p:cNvSpPr>
          <p:nvPr>
            <p:ph idx="1"/>
          </p:nvPr>
        </p:nvSpPr>
        <p:spPr/>
        <p:txBody>
          <a:bodyPr/>
          <a:lstStyle/>
          <a:p>
            <a:r>
              <a:rPr lang="en-US" dirty="0" smtClean="0"/>
              <a:t>Where is the </a:t>
            </a:r>
            <a:r>
              <a:rPr lang="en-US" b="1" dirty="0" smtClean="0"/>
              <a:t>Supplies Cabinet</a:t>
            </a:r>
            <a:r>
              <a:rPr lang="en-US" dirty="0" smtClean="0"/>
              <a:t>?</a:t>
            </a:r>
          </a:p>
          <a:p>
            <a:pPr lvl="1"/>
            <a:r>
              <a:rPr lang="en-US" dirty="0" smtClean="0"/>
              <a:t>“Big Door” next to the galaxy painted cabinets</a:t>
            </a:r>
          </a:p>
          <a:p>
            <a:pPr lvl="1"/>
            <a:r>
              <a:rPr lang="en-US" dirty="0" smtClean="0"/>
              <a:t>Here you will find all of the supplies you can have access to all year: pencils, markers, colored pencils, stapler, scissors, scrap paper, etc.</a:t>
            </a:r>
          </a:p>
          <a:p>
            <a:pPr lvl="1"/>
            <a:r>
              <a:rPr lang="en-US" dirty="0" smtClean="0"/>
              <a:t>The Student Absence Binder is also located here</a:t>
            </a:r>
          </a:p>
          <a:p>
            <a:pPr lvl="1"/>
            <a:r>
              <a:rPr lang="en-US" dirty="0" smtClean="0"/>
              <a:t>If you have lost access to the supplies, it will be locked</a:t>
            </a:r>
            <a:endParaRPr lang="en-US" dirty="0"/>
          </a:p>
        </p:txBody>
      </p:sp>
    </p:spTree>
    <p:extLst>
      <p:ext uri="{BB962C8B-B14F-4D97-AF65-F5344CB8AC3E}">
        <p14:creationId xmlns:p14="http://schemas.microsoft.com/office/powerpoint/2010/main" val="3375405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Classroom Scavenger Hunt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Nurse Pass</a:t>
            </a:r>
          </a:p>
          <a:p>
            <a:pPr lvl="1"/>
            <a:r>
              <a:rPr lang="en-US" dirty="0" smtClean="0"/>
              <a:t>Located beneath the whiteboard</a:t>
            </a:r>
          </a:p>
          <a:p>
            <a:pPr lvl="1"/>
            <a:r>
              <a:rPr lang="en-US" dirty="0" smtClean="0"/>
              <a:t>Will not be using this for very long; system is changing. You will need to get a written pass from me.</a:t>
            </a:r>
          </a:p>
          <a:p>
            <a:r>
              <a:rPr lang="en-US" dirty="0" smtClean="0"/>
              <a:t>Bathroom Passes</a:t>
            </a:r>
          </a:p>
          <a:p>
            <a:pPr lvl="1"/>
            <a:r>
              <a:rPr lang="en-US" dirty="0" smtClean="0"/>
              <a:t>Located beneath the whiteboard</a:t>
            </a:r>
          </a:p>
          <a:p>
            <a:pPr lvl="1"/>
            <a:r>
              <a:rPr lang="en-US" dirty="0" smtClean="0"/>
              <a:t>Take the one designated for your bathroom</a:t>
            </a:r>
          </a:p>
          <a:p>
            <a:pPr lvl="2"/>
            <a:r>
              <a:rPr lang="en-US" dirty="0" smtClean="0"/>
              <a:t>Pink/Kim: girls’ bathroom</a:t>
            </a:r>
          </a:p>
          <a:p>
            <a:pPr lvl="2"/>
            <a:r>
              <a:rPr lang="en-US" dirty="0" smtClean="0"/>
              <a:t>Blue/Kanye: boys’ bathroom</a:t>
            </a:r>
          </a:p>
          <a:p>
            <a:pPr lvl="2"/>
            <a:r>
              <a:rPr lang="en-US" dirty="0" smtClean="0"/>
              <a:t>Purple/North: Office, or can be used for other areas</a:t>
            </a:r>
          </a:p>
          <a:p>
            <a:pPr lvl="1"/>
            <a:r>
              <a:rPr lang="en-US" dirty="0" smtClean="0"/>
              <a:t>Write name, location, and time on the whiteboard before you leave; erase when you return</a:t>
            </a:r>
            <a:endParaRPr lang="en-US" dirty="0"/>
          </a:p>
        </p:txBody>
      </p:sp>
    </p:spTree>
    <p:extLst>
      <p:ext uri="{BB962C8B-B14F-4D97-AF65-F5344CB8AC3E}">
        <p14:creationId xmlns:p14="http://schemas.microsoft.com/office/powerpoint/2010/main" val="1987549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Classroom Scavenger Hunt</a:t>
            </a:r>
            <a:endParaRPr lang="en-US" dirty="0"/>
          </a:p>
        </p:txBody>
      </p:sp>
      <p:sp>
        <p:nvSpPr>
          <p:cNvPr id="3" name="Content Placeholder 2"/>
          <p:cNvSpPr>
            <a:spLocks noGrp="1"/>
          </p:cNvSpPr>
          <p:nvPr>
            <p:ph idx="1"/>
          </p:nvPr>
        </p:nvSpPr>
        <p:spPr/>
        <p:txBody>
          <a:bodyPr>
            <a:normAutofit lnSpcReduction="10000"/>
          </a:bodyPr>
          <a:lstStyle/>
          <a:p>
            <a:r>
              <a:rPr lang="en-US" dirty="0" smtClean="0"/>
              <a:t>Covers for clothes: located next to the sinks</a:t>
            </a:r>
          </a:p>
          <a:p>
            <a:pPr lvl="1"/>
            <a:r>
              <a:rPr lang="en-US" dirty="0" smtClean="0"/>
              <a:t>There are lab coats and aprons available for you to use, you don’t need to ask</a:t>
            </a:r>
          </a:p>
          <a:p>
            <a:pPr lvl="1"/>
            <a:r>
              <a:rPr lang="en-US" dirty="0" smtClean="0"/>
              <a:t>Please hang them up when you’re finished using them</a:t>
            </a:r>
          </a:p>
          <a:p>
            <a:r>
              <a:rPr lang="en-US" dirty="0" smtClean="0"/>
              <a:t>Pencil Sharpeners: there are two</a:t>
            </a:r>
          </a:p>
          <a:p>
            <a:pPr lvl="1"/>
            <a:r>
              <a:rPr lang="en-US" dirty="0" smtClean="0"/>
              <a:t>Electric one next to my desk, you may use it whenever you need to</a:t>
            </a:r>
          </a:p>
          <a:p>
            <a:pPr lvl="1"/>
            <a:r>
              <a:rPr lang="en-US" dirty="0" smtClean="0"/>
              <a:t>Manual one mounted above the trashcan next to our classroom door</a:t>
            </a:r>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1724476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Classroom Scavenger Hunt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Galaxy painted cabinets</a:t>
            </a:r>
          </a:p>
          <a:p>
            <a:pPr lvl="1"/>
            <a:r>
              <a:rPr lang="en-US" dirty="0" smtClean="0"/>
              <a:t>These were made by a former student of mine…he’s an amazing painter!</a:t>
            </a:r>
          </a:p>
          <a:p>
            <a:pPr lvl="1"/>
            <a:r>
              <a:rPr lang="en-US" dirty="0" smtClean="0"/>
              <a:t>Stores acrylic paints, brushes, palettes, watercolor paints, glue, tissue paper, yarn, and some other random things you might need for projects</a:t>
            </a:r>
          </a:p>
          <a:p>
            <a:pPr lvl="1"/>
            <a:r>
              <a:rPr lang="en-US" dirty="0" smtClean="0"/>
              <a:t>This cabinet will only be unlocked during projects where you will need to access to paints. Otherwise, it will remain locked.</a:t>
            </a:r>
          </a:p>
          <a:p>
            <a:pPr lvl="1"/>
            <a:r>
              <a:rPr lang="en-US" dirty="0" smtClean="0"/>
              <a:t>If the class has misbehaved while working on a painting project, the cabinet will be locked and the class will lose painting privileges. </a:t>
            </a:r>
            <a:endParaRPr lang="en-US" dirty="0"/>
          </a:p>
        </p:txBody>
      </p:sp>
    </p:spTree>
    <p:extLst>
      <p:ext uri="{BB962C8B-B14F-4D97-AF65-F5344CB8AC3E}">
        <p14:creationId xmlns:p14="http://schemas.microsoft.com/office/powerpoint/2010/main" val="2588205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Classroom Scavenger Hunt</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en-US" dirty="0" smtClean="0"/>
              <a:t>Trashcans: one located by our classroom door, the other one is located by the sink</a:t>
            </a:r>
          </a:p>
          <a:p>
            <a:r>
              <a:rPr lang="en-US" dirty="0" smtClean="0"/>
              <a:t>Paper Towels: above the sink</a:t>
            </a:r>
          </a:p>
          <a:p>
            <a:r>
              <a:rPr lang="en-US" dirty="0" smtClean="0"/>
              <a:t>Information for our class is written on the large whiteboard that says “Week of” at the top</a:t>
            </a:r>
          </a:p>
          <a:p>
            <a:r>
              <a:rPr lang="en-US" dirty="0" smtClean="0"/>
              <a:t>The sign on the door next to my desk says, “No students allowed in studio until further notice.” </a:t>
            </a:r>
          </a:p>
          <a:p>
            <a:pPr lvl="1"/>
            <a:r>
              <a:rPr lang="en-US" dirty="0" smtClean="0"/>
              <a:t>This is for safety purposes. The room needs to be cleaned out, therefore students are not allowed in this area (with the exception of student aides in order to use the supplies in there). </a:t>
            </a:r>
          </a:p>
          <a:p>
            <a:pPr lvl="1"/>
            <a:r>
              <a:rPr lang="en-US" dirty="0" smtClean="0"/>
              <a:t>The door is broken…it’s not an open room. Please don’t think you are allowed to go in there because the door looks “open.”</a:t>
            </a:r>
          </a:p>
        </p:txBody>
      </p:sp>
    </p:spTree>
    <p:extLst>
      <p:ext uri="{BB962C8B-B14F-4D97-AF65-F5344CB8AC3E}">
        <p14:creationId xmlns:p14="http://schemas.microsoft.com/office/powerpoint/2010/main" val="36800594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1527</TotalTime>
  <Words>1262</Words>
  <Application>Microsoft Office PowerPoint</Application>
  <PresentationFormat>On-screen Show (4:3)</PresentationFormat>
  <Paragraphs>91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Art Room Orientation</vt:lpstr>
      <vt:lpstr>The most important topics you’re probably wondering about</vt:lpstr>
      <vt:lpstr>The most important topics you’re probably wondering about</vt:lpstr>
      <vt:lpstr>Remind App Codes</vt:lpstr>
      <vt:lpstr>Art Classroom Scavenger Hunt</vt:lpstr>
      <vt:lpstr>Art Classroom Scavenger Hunt</vt:lpstr>
      <vt:lpstr>Art Classroom Scavenger Hunt</vt:lpstr>
      <vt:lpstr>Art Classroom Scavenger Hunt</vt:lpstr>
      <vt:lpstr>Art Classroom Scavenger Hunt</vt:lpstr>
      <vt:lpstr>Art Room Scavenger Hunt</vt:lpstr>
      <vt:lpstr>Boundaries</vt:lpstr>
      <vt:lpstr>My Teacher Boundaries</vt:lpstr>
      <vt:lpstr>My Teacher Boundaries</vt:lpstr>
      <vt:lpstr>YOUR Boundaries</vt:lpstr>
    </vt:vector>
  </TitlesOfParts>
  <Company>Tucson Unified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 Room Orientation</dc:title>
  <dc:creator>Gay, Kimberly</dc:creator>
  <cp:lastModifiedBy>Gay, Kimberly</cp:lastModifiedBy>
  <cp:revision>8</cp:revision>
  <dcterms:created xsi:type="dcterms:W3CDTF">2016-08-03T21:25:27Z</dcterms:created>
  <dcterms:modified xsi:type="dcterms:W3CDTF">2016-08-04T22:52:41Z</dcterms:modified>
</cp:coreProperties>
</file>