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62"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14" y="-2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5B86AB-0418-4D9A-A73D-523F79E10BB3}" type="datetimeFigureOut">
              <a:rPr lang="en-US" smtClean="0"/>
              <a:t>1/11/2016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46E7CB-70CE-4640-9F59-B9751A8EC545}" type="slidenum">
              <a:rPr lang="en-US" smtClean="0"/>
              <a:t>‹#›</a:t>
            </a:fld>
            <a:endParaRPr lang="en-US"/>
          </a:p>
        </p:txBody>
      </p:sp>
    </p:spTree>
    <p:extLst>
      <p:ext uri="{BB962C8B-B14F-4D97-AF65-F5344CB8AC3E}">
        <p14:creationId xmlns:p14="http://schemas.microsoft.com/office/powerpoint/2010/main" val="3463231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46E7CB-70CE-4640-9F59-B9751A8EC545}" type="slidenum">
              <a:rPr lang="en-US" smtClean="0"/>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83FE95-EBFF-42EF-8640-5B1865A57B17}"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0E027-32E1-4A68-BC6C-6BBD7C8F245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83FE95-EBFF-42EF-8640-5B1865A57B17}"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0E027-32E1-4A68-BC6C-6BBD7C8F245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83FE95-EBFF-42EF-8640-5B1865A57B17}"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0E027-32E1-4A68-BC6C-6BBD7C8F245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83FE95-EBFF-42EF-8640-5B1865A57B17}"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0E027-32E1-4A68-BC6C-6BBD7C8F245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83FE95-EBFF-42EF-8640-5B1865A57B17}"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0E027-32E1-4A68-BC6C-6BBD7C8F245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83FE95-EBFF-42EF-8640-5B1865A57B17}"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0E027-32E1-4A68-BC6C-6BBD7C8F245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83FE95-EBFF-42EF-8640-5B1865A57B17}"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30E027-32E1-4A68-BC6C-6BBD7C8F245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83FE95-EBFF-42EF-8640-5B1865A57B17}"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30E027-32E1-4A68-BC6C-6BBD7C8F245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83FE95-EBFF-42EF-8640-5B1865A57B17}"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30E027-32E1-4A68-BC6C-6BBD7C8F245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83FE95-EBFF-42EF-8640-5B1865A57B17}"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0E027-32E1-4A68-BC6C-6BBD7C8F245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83FE95-EBFF-42EF-8640-5B1865A57B17}"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0E027-32E1-4A68-BC6C-6BBD7C8F245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3FE95-EBFF-42EF-8640-5B1865A57B17}" type="datetimeFigureOut">
              <a:rPr lang="en-US" smtClean="0"/>
              <a:t>1/11/2016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0E027-32E1-4A68-BC6C-6BBD7C8F245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7772400" cy="1470025"/>
          </a:xfrm>
        </p:spPr>
        <p:txBody>
          <a:bodyPr/>
          <a:lstStyle/>
          <a:p>
            <a:r>
              <a:rPr lang="en-US" dirty="0" smtClean="0"/>
              <a:t>I missed you guys!</a:t>
            </a:r>
            <a:endParaRPr lang="en-US" dirty="0"/>
          </a:p>
        </p:txBody>
      </p:sp>
      <p:sp>
        <p:nvSpPr>
          <p:cNvPr id="3" name="Subtitle 2"/>
          <p:cNvSpPr>
            <a:spLocks noGrp="1"/>
          </p:cNvSpPr>
          <p:nvPr>
            <p:ph type="subTitle" idx="1"/>
          </p:nvPr>
        </p:nvSpPr>
        <p:spPr>
          <a:xfrm>
            <a:off x="1371600" y="4419600"/>
            <a:ext cx="6400800" cy="1752600"/>
          </a:xfrm>
        </p:spPr>
        <p:txBody>
          <a:bodyPr/>
          <a:lstStyle/>
          <a:p>
            <a:r>
              <a:rPr lang="en-US" dirty="0" smtClean="0"/>
              <a:t>Art with Ms. Gay</a:t>
            </a:r>
          </a:p>
          <a:p>
            <a:r>
              <a:rPr lang="en-US" dirty="0" smtClean="0"/>
              <a:t>January 11</a:t>
            </a:r>
            <a:r>
              <a:rPr lang="en-US" baseline="30000" dirty="0" smtClean="0"/>
              <a:t>th</a:t>
            </a:r>
            <a:r>
              <a:rPr lang="en-US" dirty="0" smtClean="0"/>
              <a:t>, 2016</a:t>
            </a:r>
            <a:endParaRPr lang="en-US" dirty="0"/>
          </a:p>
        </p:txBody>
      </p:sp>
      <p:pic>
        <p:nvPicPr>
          <p:cNvPr id="4" name="Picture 3" descr="Sahuaro logo.gif"/>
          <p:cNvPicPr>
            <a:picLocks noChangeAspect="1"/>
          </p:cNvPicPr>
          <p:nvPr/>
        </p:nvPicPr>
        <p:blipFill>
          <a:blip r:embed="rId2" cstate="print"/>
          <a:stretch>
            <a:fillRect/>
          </a:stretch>
        </p:blipFill>
        <p:spPr>
          <a:xfrm>
            <a:off x="2781300" y="381000"/>
            <a:ext cx="3581400" cy="199418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Composition</a:t>
            </a:r>
            <a:endParaRPr lang="en-US" dirty="0"/>
          </a:p>
        </p:txBody>
      </p:sp>
      <p:sp>
        <p:nvSpPr>
          <p:cNvPr id="3" name="Content Placeholder 2"/>
          <p:cNvSpPr>
            <a:spLocks noGrp="1"/>
          </p:cNvSpPr>
          <p:nvPr>
            <p:ph idx="1"/>
          </p:nvPr>
        </p:nvSpPr>
        <p:spPr/>
        <p:txBody>
          <a:bodyPr/>
          <a:lstStyle/>
          <a:p>
            <a:r>
              <a:rPr lang="en-US" dirty="0" smtClean="0"/>
              <a:t>Rule of Thirds</a:t>
            </a:r>
          </a:p>
          <a:p>
            <a:pPr lvl="1"/>
            <a:r>
              <a:rPr lang="en-US" dirty="0" smtClean="0"/>
              <a:t>The most fundamental rule of composition!</a:t>
            </a:r>
          </a:p>
          <a:p>
            <a:r>
              <a:rPr lang="en-US" dirty="0" smtClean="0"/>
              <a:t>Fibonacci Sequence</a:t>
            </a:r>
          </a:p>
          <a:p>
            <a:pPr lvl="1"/>
            <a:r>
              <a:rPr lang="en-US" dirty="0" smtClean="0"/>
              <a:t>It gets crazy here with math…but also really awesome.</a:t>
            </a:r>
          </a:p>
          <a:p>
            <a:r>
              <a:rPr lang="en-US" dirty="0" smtClean="0"/>
              <a:t>The Golden Ratio</a:t>
            </a:r>
          </a:p>
          <a:p>
            <a:r>
              <a:rPr lang="en-US" dirty="0" smtClean="0"/>
              <a:t>The Golden Spiral</a:t>
            </a:r>
          </a:p>
          <a:p>
            <a:r>
              <a:rPr lang="en-US" dirty="0" smtClean="0"/>
              <a:t>X’s and “leading lines/arrows”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of Thirds</a:t>
            </a:r>
            <a:endParaRPr lang="en-US" dirty="0"/>
          </a:p>
        </p:txBody>
      </p:sp>
      <p:pic>
        <p:nvPicPr>
          <p:cNvPr id="1026" name="Picture 2" descr="http://www.theimediasite.co.uk/images/ruleofthirds_2.png"/>
          <p:cNvPicPr>
            <a:picLocks noChangeAspect="1" noChangeArrowheads="1"/>
          </p:cNvPicPr>
          <p:nvPr/>
        </p:nvPicPr>
        <p:blipFill>
          <a:blip r:embed="rId2" cstate="print"/>
          <a:srcRect/>
          <a:stretch>
            <a:fillRect/>
          </a:stretch>
        </p:blipFill>
        <p:spPr bwMode="auto">
          <a:xfrm>
            <a:off x="1524000" y="1497037"/>
            <a:ext cx="6096000" cy="4070252"/>
          </a:xfrm>
          <a:prstGeom prst="rect">
            <a:avLst/>
          </a:prstGeom>
          <a:noFill/>
        </p:spPr>
      </p:pic>
      <p:sp>
        <p:nvSpPr>
          <p:cNvPr id="5" name="TextBox 4"/>
          <p:cNvSpPr txBox="1"/>
          <p:nvPr/>
        </p:nvSpPr>
        <p:spPr>
          <a:xfrm>
            <a:off x="419100" y="5867400"/>
            <a:ext cx="8305800" cy="461665"/>
          </a:xfrm>
          <a:prstGeom prst="rect">
            <a:avLst/>
          </a:prstGeom>
          <a:noFill/>
        </p:spPr>
        <p:txBody>
          <a:bodyPr wrap="square" rtlCol="0">
            <a:spAutoFit/>
          </a:bodyPr>
          <a:lstStyle/>
          <a:p>
            <a:r>
              <a:rPr lang="en-US" sz="2400" b="1" dirty="0" smtClean="0"/>
              <a:t>The focal points of the image should be where the red dots are. </a:t>
            </a:r>
            <a:endParaRPr lang="en-US"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of Thirds</a:t>
            </a:r>
            <a:endParaRPr lang="en-US" dirty="0"/>
          </a:p>
        </p:txBody>
      </p:sp>
      <p:sp>
        <p:nvSpPr>
          <p:cNvPr id="3" name="Content Placeholder 2"/>
          <p:cNvSpPr>
            <a:spLocks noGrp="1"/>
          </p:cNvSpPr>
          <p:nvPr>
            <p:ph idx="1"/>
          </p:nvPr>
        </p:nvSpPr>
        <p:spPr>
          <a:xfrm>
            <a:off x="457200" y="5029200"/>
            <a:ext cx="8229600" cy="1524000"/>
          </a:xfrm>
        </p:spPr>
        <p:txBody>
          <a:bodyPr>
            <a:normAutofit fontScale="70000" lnSpcReduction="20000"/>
          </a:bodyPr>
          <a:lstStyle/>
          <a:p>
            <a:r>
              <a:rPr lang="en-US" dirty="0" smtClean="0"/>
              <a:t>The first person to guess this artist is my favorite and also earns extra credit.</a:t>
            </a:r>
          </a:p>
          <a:p>
            <a:r>
              <a:rPr lang="en-US" dirty="0" smtClean="0"/>
              <a:t>Notice how all of the “elements” of the painting are placed around where those “red dots” would be…where each of the boxes intersect.</a:t>
            </a:r>
            <a:endParaRPr lang="en-US" dirty="0"/>
          </a:p>
        </p:txBody>
      </p:sp>
      <p:pic>
        <p:nvPicPr>
          <p:cNvPr id="24578" name="Picture 2" descr="https://chananth12.files.wordpress.com/2015/05/thepersistenceofmemory-dali.jpg"/>
          <p:cNvPicPr>
            <a:picLocks noChangeAspect="1" noChangeArrowheads="1"/>
          </p:cNvPicPr>
          <p:nvPr/>
        </p:nvPicPr>
        <p:blipFill>
          <a:blip r:embed="rId2" cstate="print"/>
          <a:srcRect/>
          <a:stretch>
            <a:fillRect/>
          </a:stretch>
        </p:blipFill>
        <p:spPr bwMode="auto">
          <a:xfrm>
            <a:off x="2214563" y="1524000"/>
            <a:ext cx="4714875" cy="33813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of Thirds</a:t>
            </a:r>
            <a:endParaRPr lang="en-US" dirty="0"/>
          </a:p>
        </p:txBody>
      </p:sp>
      <p:pic>
        <p:nvPicPr>
          <p:cNvPr id="25602" name="Picture 2" descr="Rule of Thirds - A technique of composition in which a medium is divided into thirds, creating aesthetic positions for the primary elements of design.: "/>
          <p:cNvPicPr>
            <a:picLocks noChangeAspect="1" noChangeArrowheads="1"/>
          </p:cNvPicPr>
          <p:nvPr/>
        </p:nvPicPr>
        <p:blipFill>
          <a:blip r:embed="rId2" cstate="print"/>
          <a:srcRect/>
          <a:stretch>
            <a:fillRect/>
          </a:stretch>
        </p:blipFill>
        <p:spPr bwMode="auto">
          <a:xfrm>
            <a:off x="1066800" y="1447800"/>
            <a:ext cx="7029450" cy="475761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 Sequence</a:t>
            </a:r>
            <a:endParaRPr lang="en-US" dirty="0"/>
          </a:p>
        </p:txBody>
      </p:sp>
      <p:sp>
        <p:nvSpPr>
          <p:cNvPr id="3" name="Content Placeholder 2"/>
          <p:cNvSpPr>
            <a:spLocks noGrp="1"/>
          </p:cNvSpPr>
          <p:nvPr>
            <p:ph idx="1"/>
          </p:nvPr>
        </p:nvSpPr>
        <p:spPr/>
        <p:txBody>
          <a:bodyPr/>
          <a:lstStyle/>
          <a:p>
            <a:r>
              <a:rPr lang="en-US" dirty="0" smtClean="0"/>
              <a:t>Definition: F</a:t>
            </a:r>
            <a:r>
              <a:rPr lang="en-US" baseline="-25000" dirty="0" smtClean="0"/>
              <a:t>n</a:t>
            </a:r>
            <a:r>
              <a:rPr lang="en-US" dirty="0" smtClean="0"/>
              <a:t> = F</a:t>
            </a:r>
            <a:r>
              <a:rPr lang="en-US" baseline="-25000" dirty="0" smtClean="0"/>
              <a:t>n-1</a:t>
            </a:r>
            <a:r>
              <a:rPr lang="en-US" dirty="0" smtClean="0"/>
              <a:t> + F</a:t>
            </a:r>
            <a:r>
              <a:rPr lang="en-US" baseline="-25000" dirty="0" smtClean="0"/>
              <a:t>n-2</a:t>
            </a:r>
          </a:p>
          <a:p>
            <a:pPr lvl="1"/>
            <a:r>
              <a:rPr lang="en-US" dirty="0" smtClean="0"/>
              <a:t>Just kidding…well not really, that is what it means. In art, that formula creates a series of numbers that have real-world application (plants, animals, patterns, etc.). </a:t>
            </a:r>
          </a:p>
          <a:p>
            <a:pPr lvl="1"/>
            <a:r>
              <a:rPr lang="en-US" dirty="0" smtClean="0"/>
              <a:t>This number series creates the </a:t>
            </a:r>
            <a:r>
              <a:rPr lang="en-US" b="1" u="sng" dirty="0" smtClean="0"/>
              <a:t>Golden Spiral </a:t>
            </a:r>
            <a:r>
              <a:rPr lang="en-US" dirty="0" smtClean="0"/>
              <a:t>and the </a:t>
            </a:r>
            <a:r>
              <a:rPr lang="en-US" b="1" u="sng" dirty="0" smtClean="0"/>
              <a:t>Golden Mean</a:t>
            </a:r>
            <a:r>
              <a:rPr lang="en-US" dirty="0" smtClean="0"/>
              <a:t>, both of which are seen and applied in compositionally strong art.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 Sequence</a:t>
            </a:r>
            <a:endParaRPr lang="en-US" dirty="0"/>
          </a:p>
        </p:txBody>
      </p:sp>
      <p:sp>
        <p:nvSpPr>
          <p:cNvPr id="3" name="Content Placeholder 2"/>
          <p:cNvSpPr>
            <a:spLocks noGrp="1"/>
          </p:cNvSpPr>
          <p:nvPr>
            <p:ph idx="1"/>
          </p:nvPr>
        </p:nvSpPr>
        <p:spPr>
          <a:xfrm>
            <a:off x="457200" y="1447800"/>
            <a:ext cx="8229600" cy="5181600"/>
          </a:xfrm>
        </p:spPr>
        <p:txBody>
          <a:bodyPr>
            <a:normAutofit fontScale="92500"/>
          </a:bodyPr>
          <a:lstStyle/>
          <a:p>
            <a:r>
              <a:rPr lang="en-US" dirty="0" smtClean="0"/>
              <a:t>The Golden Spiral:</a:t>
            </a:r>
          </a:p>
          <a:p>
            <a:endParaRPr lang="en-US" dirty="0"/>
          </a:p>
          <a:p>
            <a:endParaRPr lang="en-US" dirty="0" smtClean="0"/>
          </a:p>
          <a:p>
            <a:endParaRPr lang="en-US" dirty="0" smtClean="0"/>
          </a:p>
          <a:p>
            <a:endParaRPr lang="en-US" dirty="0"/>
          </a:p>
          <a:p>
            <a:r>
              <a:rPr lang="en-US" dirty="0" smtClean="0"/>
              <a:t>The Golden Mean: the perfect proportion (= ~1.618) that is derived from the Fibonacci series. Many things from nature tend to have this “perfect proportion” that can be mathematically verified (think faces, sea shells, plants, etc). </a:t>
            </a:r>
            <a:endParaRPr lang="en-US" dirty="0"/>
          </a:p>
        </p:txBody>
      </p:sp>
      <p:pic>
        <p:nvPicPr>
          <p:cNvPr id="26630" name="Picture 6" descr="http://childrenofthesun.org/wp-content/uploads/2014/01/ML_Spiral.jpg"/>
          <p:cNvPicPr>
            <a:picLocks noChangeAspect="1" noChangeArrowheads="1"/>
          </p:cNvPicPr>
          <p:nvPr/>
        </p:nvPicPr>
        <p:blipFill>
          <a:blip r:embed="rId2" cstate="print"/>
          <a:srcRect/>
          <a:stretch>
            <a:fillRect/>
          </a:stretch>
        </p:blipFill>
        <p:spPr bwMode="auto">
          <a:xfrm>
            <a:off x="3962400" y="1600200"/>
            <a:ext cx="4781860" cy="251459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 Sequence</a:t>
            </a:r>
            <a:endParaRPr lang="en-US" dirty="0"/>
          </a:p>
        </p:txBody>
      </p:sp>
      <p:pic>
        <p:nvPicPr>
          <p:cNvPr id="28674" name="Picture 2" descr="http://thumbs.imagekind.com/5452353_650/Hokusai-Meets-Fibonacci-Golden-Ratio_art.jpg?v=1412412831"/>
          <p:cNvPicPr>
            <a:picLocks noChangeAspect="1" noChangeArrowheads="1"/>
          </p:cNvPicPr>
          <p:nvPr/>
        </p:nvPicPr>
        <p:blipFill>
          <a:blip r:embed="rId2" cstate="print"/>
          <a:srcRect/>
          <a:stretch>
            <a:fillRect/>
          </a:stretch>
        </p:blipFill>
        <p:spPr bwMode="auto">
          <a:xfrm>
            <a:off x="823480" y="1295400"/>
            <a:ext cx="7497041" cy="507492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 Sequence</a:t>
            </a:r>
            <a:endParaRPr lang="en-US" dirty="0"/>
          </a:p>
        </p:txBody>
      </p:sp>
      <p:pic>
        <p:nvPicPr>
          <p:cNvPr id="29698" name="Picture 2" descr="The Golden Ratio (instead of Rule of Thirds): Composition of Cartier-Bresson and the Golden Rectangle: "/>
          <p:cNvPicPr>
            <a:picLocks noChangeAspect="1" noChangeArrowheads="1"/>
          </p:cNvPicPr>
          <p:nvPr/>
        </p:nvPicPr>
        <p:blipFill>
          <a:blip r:embed="rId2" cstate="print"/>
          <a:srcRect/>
          <a:stretch>
            <a:fillRect/>
          </a:stretch>
        </p:blipFill>
        <p:spPr bwMode="auto">
          <a:xfrm>
            <a:off x="2933700" y="1270526"/>
            <a:ext cx="3276600" cy="509316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X’s and Leading Lines/Arrows</a:t>
            </a:r>
            <a:endParaRPr lang="en-US" dirty="0"/>
          </a:p>
        </p:txBody>
      </p:sp>
      <p:sp>
        <p:nvSpPr>
          <p:cNvPr id="3" name="Content Placeholder 2"/>
          <p:cNvSpPr>
            <a:spLocks noGrp="1"/>
          </p:cNvSpPr>
          <p:nvPr>
            <p:ph idx="1"/>
          </p:nvPr>
        </p:nvSpPr>
        <p:spPr>
          <a:xfrm>
            <a:off x="457200" y="1600201"/>
            <a:ext cx="8229600" cy="2286000"/>
          </a:xfrm>
        </p:spPr>
        <p:txBody>
          <a:bodyPr/>
          <a:lstStyle/>
          <a:p>
            <a:r>
              <a:rPr lang="en-US" dirty="0" smtClean="0"/>
              <a:t>Based on our Rule of Thirds and Fibonacci Sequence, we can also take our compositions a step further and look for X’s or leading lines/arrows in the image.</a:t>
            </a:r>
            <a:endParaRPr lang="en-US" dirty="0"/>
          </a:p>
        </p:txBody>
      </p:sp>
      <p:pic>
        <p:nvPicPr>
          <p:cNvPr id="30722" name="Picture 2" descr="Great Tidbits of wisdom on Composition.  A Concise Video Refresher of the Basic Rules of Composition: "/>
          <p:cNvPicPr>
            <a:picLocks noChangeAspect="1" noChangeArrowheads="1"/>
          </p:cNvPicPr>
          <p:nvPr/>
        </p:nvPicPr>
        <p:blipFill>
          <a:blip r:embed="rId2" cstate="print"/>
          <a:srcRect/>
          <a:stretch>
            <a:fillRect/>
          </a:stretch>
        </p:blipFill>
        <p:spPr bwMode="auto">
          <a:xfrm>
            <a:off x="2628900" y="3657600"/>
            <a:ext cx="3886200" cy="2920919"/>
          </a:xfrm>
          <a:prstGeom prst="rect">
            <a:avLst/>
          </a:prstGeom>
          <a:noFill/>
        </p:spPr>
      </p:pic>
      <p:cxnSp>
        <p:nvCxnSpPr>
          <p:cNvPr id="6" name="Straight Arrow Connector 5"/>
          <p:cNvCxnSpPr/>
          <p:nvPr/>
        </p:nvCxnSpPr>
        <p:spPr>
          <a:xfrm flipH="1">
            <a:off x="4038600" y="3962400"/>
            <a:ext cx="1066800" cy="1219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4572000" y="5943600"/>
            <a:ext cx="17526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505200" y="5791200"/>
            <a:ext cx="533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X’s and Leading Lines/Arrows</a:t>
            </a:r>
            <a:endParaRPr lang="en-US" dirty="0"/>
          </a:p>
        </p:txBody>
      </p:sp>
      <p:pic>
        <p:nvPicPr>
          <p:cNvPr id="31746" name="Picture 2" descr="golden triangle rule of composition in photography: "/>
          <p:cNvPicPr>
            <a:picLocks noChangeAspect="1" noChangeArrowheads="1"/>
          </p:cNvPicPr>
          <p:nvPr/>
        </p:nvPicPr>
        <p:blipFill>
          <a:blip r:embed="rId2" cstate="print"/>
          <a:srcRect/>
          <a:stretch>
            <a:fillRect/>
          </a:stretch>
        </p:blipFill>
        <p:spPr bwMode="auto">
          <a:xfrm>
            <a:off x="2814638" y="1371600"/>
            <a:ext cx="3514725" cy="527963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this Semester, Part 1</a:t>
            </a:r>
            <a:endParaRPr lang="en-US" dirty="0"/>
          </a:p>
        </p:txBody>
      </p:sp>
      <p:sp>
        <p:nvSpPr>
          <p:cNvPr id="3" name="Content Placeholder 2"/>
          <p:cNvSpPr>
            <a:spLocks noGrp="1"/>
          </p:cNvSpPr>
          <p:nvPr>
            <p:ph idx="1"/>
          </p:nvPr>
        </p:nvSpPr>
        <p:spPr>
          <a:xfrm>
            <a:off x="304800" y="1143000"/>
            <a:ext cx="8610600" cy="5486400"/>
          </a:xfrm>
        </p:spPr>
        <p:txBody>
          <a:bodyPr>
            <a:normAutofit fontScale="85000" lnSpcReduction="20000"/>
          </a:bodyPr>
          <a:lstStyle/>
          <a:p>
            <a:r>
              <a:rPr lang="en-US" dirty="0" smtClean="0"/>
              <a:t>New TARDY policy</a:t>
            </a:r>
          </a:p>
          <a:p>
            <a:pPr lvl="1"/>
            <a:r>
              <a:rPr lang="en-US" dirty="0" smtClean="0"/>
              <a:t>For every tardy, you will owe time during conference period in my classroom. You will be required to make up work. I will automatically assign this time and let your parents know. </a:t>
            </a:r>
          </a:p>
          <a:p>
            <a:r>
              <a:rPr lang="en-US" dirty="0" smtClean="0"/>
              <a:t>Genius Hour</a:t>
            </a:r>
          </a:p>
          <a:p>
            <a:pPr lvl="1"/>
            <a:r>
              <a:rPr lang="en-US" dirty="0" smtClean="0"/>
              <a:t>Major changes—stay tuned. We will discuss this on Friday this week. </a:t>
            </a:r>
          </a:p>
          <a:p>
            <a:r>
              <a:rPr lang="en-US" dirty="0" smtClean="0"/>
              <a:t>Gallery Walk written assignments</a:t>
            </a:r>
          </a:p>
          <a:p>
            <a:pPr lvl="1"/>
            <a:r>
              <a:rPr lang="en-US" dirty="0" smtClean="0"/>
              <a:t>More information to come soon, check the class website.</a:t>
            </a:r>
          </a:p>
          <a:p>
            <a:r>
              <a:rPr lang="en-US" dirty="0" smtClean="0"/>
              <a:t>Absent binder</a:t>
            </a:r>
          </a:p>
          <a:p>
            <a:r>
              <a:rPr lang="en-US" dirty="0" smtClean="0"/>
              <a:t>Semester schedule</a:t>
            </a:r>
          </a:p>
          <a:p>
            <a:r>
              <a:rPr lang="en-US" dirty="0" smtClean="0"/>
              <a:t>NO POINT BANK. </a:t>
            </a:r>
          </a:p>
          <a:p>
            <a:pPr lvl="1"/>
            <a:r>
              <a:rPr lang="en-US" dirty="0" smtClean="0"/>
              <a:t>You own all of your grades. Had there not been a point bank in place last semester, nearly half of students would have failed the course. This is UNACCEPTABLE.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Tips &amp; Tricks</a:t>
            </a:r>
            <a:endParaRPr lang="en-US" dirty="0"/>
          </a:p>
        </p:txBody>
      </p:sp>
      <p:sp>
        <p:nvSpPr>
          <p:cNvPr id="3" name="Content Placeholder 2"/>
          <p:cNvSpPr>
            <a:spLocks noGrp="1"/>
          </p:cNvSpPr>
          <p:nvPr>
            <p:ph idx="1"/>
          </p:nvPr>
        </p:nvSpPr>
        <p:spPr>
          <a:xfrm>
            <a:off x="457200" y="1524000"/>
            <a:ext cx="8229600" cy="4876800"/>
          </a:xfrm>
        </p:spPr>
        <p:txBody>
          <a:bodyPr>
            <a:normAutofit fontScale="92500" lnSpcReduction="10000"/>
          </a:bodyPr>
          <a:lstStyle/>
          <a:p>
            <a:r>
              <a:rPr lang="en-US" b="1" dirty="0" smtClean="0"/>
              <a:t>Not just the Rule of Thirds, but also the Rule of Threes:</a:t>
            </a:r>
            <a:r>
              <a:rPr lang="en-US" dirty="0" smtClean="0"/>
              <a:t> choose objects/elements in groups of 3</a:t>
            </a:r>
          </a:p>
          <a:p>
            <a:r>
              <a:rPr lang="en-US" b="1" dirty="0" smtClean="0"/>
              <a:t>Cropping</a:t>
            </a:r>
            <a:r>
              <a:rPr lang="en-US" dirty="0" smtClean="0"/>
              <a:t>: take out the excess “space” or “information” that isn’t necessary to the viewer</a:t>
            </a:r>
          </a:p>
          <a:p>
            <a:r>
              <a:rPr lang="en-US" b="1" dirty="0" smtClean="0"/>
              <a:t>Create patterns and rhythm </a:t>
            </a:r>
            <a:r>
              <a:rPr lang="en-US" dirty="0" smtClean="0"/>
              <a:t>in the image (we’ll continue to learn about this)</a:t>
            </a:r>
          </a:p>
          <a:p>
            <a:r>
              <a:rPr lang="en-US" b="1" dirty="0" smtClean="0"/>
              <a:t>Rules are made to be broken </a:t>
            </a:r>
            <a:r>
              <a:rPr lang="en-US" dirty="0" smtClean="0"/>
              <a:t>(in art). Experiment, change your composition until it feels “right” (i.e., ask someone else who will give you an honest opinion!)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Composition Quiz</a:t>
            </a:r>
            <a:endParaRPr lang="en-US" dirty="0"/>
          </a:p>
        </p:txBody>
      </p:sp>
      <p:sp>
        <p:nvSpPr>
          <p:cNvPr id="3" name="Content Placeholder 2"/>
          <p:cNvSpPr>
            <a:spLocks noGrp="1"/>
          </p:cNvSpPr>
          <p:nvPr>
            <p:ph idx="1"/>
          </p:nvPr>
        </p:nvSpPr>
        <p:spPr>
          <a:xfrm>
            <a:off x="457200" y="1600200"/>
            <a:ext cx="8229600" cy="1905000"/>
          </a:xfrm>
        </p:spPr>
        <p:txBody>
          <a:bodyPr/>
          <a:lstStyle/>
          <a:p>
            <a:r>
              <a:rPr lang="en-US" dirty="0" smtClean="0"/>
              <a:t>Look at each image and point out which rules of composition it exhibits. Does the image have a good composition? Why or why not?</a:t>
            </a:r>
            <a:endParaRPr lang="en-US" dirty="0"/>
          </a:p>
        </p:txBody>
      </p:sp>
      <p:sp>
        <p:nvSpPr>
          <p:cNvPr id="32770" name="AutoShape 2" descr="Image result for rule of thirds without li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2" name="AutoShape 4" descr="Image result for rule of thirds without li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4" name="Picture 6" descr="http://www.stmphotography.ca/uploads/2/6/0/6/26065498/_8847150_orig.jpg"/>
          <p:cNvPicPr>
            <a:picLocks noChangeAspect="1" noChangeArrowheads="1"/>
          </p:cNvPicPr>
          <p:nvPr/>
        </p:nvPicPr>
        <p:blipFill>
          <a:blip r:embed="rId2" cstate="print"/>
          <a:srcRect/>
          <a:stretch>
            <a:fillRect/>
          </a:stretch>
        </p:blipFill>
        <p:spPr bwMode="auto">
          <a:xfrm>
            <a:off x="1485900" y="3276600"/>
            <a:ext cx="6172200" cy="333470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Composition Quiz</a:t>
            </a:r>
            <a:endParaRPr lang="en-US" dirty="0"/>
          </a:p>
        </p:txBody>
      </p:sp>
      <p:pic>
        <p:nvPicPr>
          <p:cNvPr id="34818" name="Picture 2" descr="https://upload.wikimedia.org/wikipedia/commons/c/cc/Grant_Wood_-_American_Gothic_-_Google_Art_Project.jpg"/>
          <p:cNvPicPr>
            <a:picLocks noChangeAspect="1" noChangeArrowheads="1"/>
          </p:cNvPicPr>
          <p:nvPr/>
        </p:nvPicPr>
        <p:blipFill>
          <a:blip r:embed="rId2" cstate="print"/>
          <a:srcRect/>
          <a:stretch>
            <a:fillRect/>
          </a:stretch>
        </p:blipFill>
        <p:spPr bwMode="auto">
          <a:xfrm>
            <a:off x="2335745" y="1219200"/>
            <a:ext cx="4472510" cy="53970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Composition Quiz</a:t>
            </a:r>
            <a:endParaRPr lang="en-US" dirty="0"/>
          </a:p>
        </p:txBody>
      </p:sp>
      <p:pic>
        <p:nvPicPr>
          <p:cNvPr id="35842" name="Picture 2" descr="http://art-educ4kids.weebly.com/uploads/8/9/6/9/8969100/3265711_orig.jpg"/>
          <p:cNvPicPr>
            <a:picLocks noChangeAspect="1" noChangeArrowheads="1"/>
          </p:cNvPicPr>
          <p:nvPr/>
        </p:nvPicPr>
        <p:blipFill>
          <a:blip r:embed="rId2" cstate="print"/>
          <a:srcRect/>
          <a:stretch>
            <a:fillRect/>
          </a:stretch>
        </p:blipFill>
        <p:spPr bwMode="auto">
          <a:xfrm>
            <a:off x="1371600" y="1447800"/>
            <a:ext cx="6400800" cy="48006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Composition Quiz</a:t>
            </a:r>
            <a:endParaRPr lang="en-US" dirty="0"/>
          </a:p>
        </p:txBody>
      </p:sp>
      <p:pic>
        <p:nvPicPr>
          <p:cNvPr id="36866" name="Picture 2"/>
          <p:cNvPicPr>
            <a:picLocks noChangeAspect="1" noChangeArrowheads="1"/>
          </p:cNvPicPr>
          <p:nvPr/>
        </p:nvPicPr>
        <p:blipFill>
          <a:blip r:embed="rId2" cstate="print"/>
          <a:srcRect l="12542" r="12792"/>
          <a:stretch>
            <a:fillRect/>
          </a:stretch>
        </p:blipFill>
        <p:spPr bwMode="auto">
          <a:xfrm rot="5400000">
            <a:off x="1992715" y="2007785"/>
            <a:ext cx="515857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Composition Quiz</a:t>
            </a:r>
            <a:endParaRPr lang="en-US" dirty="0"/>
          </a:p>
        </p:txBody>
      </p:sp>
      <p:pic>
        <p:nvPicPr>
          <p:cNvPr id="37890" name="Picture 2"/>
          <p:cNvPicPr>
            <a:picLocks noChangeAspect="1" noChangeArrowheads="1"/>
          </p:cNvPicPr>
          <p:nvPr/>
        </p:nvPicPr>
        <p:blipFill>
          <a:blip r:embed="rId2" cstate="print"/>
          <a:srcRect/>
          <a:stretch>
            <a:fillRect/>
          </a:stretch>
        </p:blipFill>
        <p:spPr bwMode="auto">
          <a:xfrm>
            <a:off x="1790017" y="1371600"/>
            <a:ext cx="5563967" cy="51318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Activity</a:t>
            </a:r>
            <a:endParaRPr lang="en-US" dirty="0"/>
          </a:p>
        </p:txBody>
      </p:sp>
      <p:sp>
        <p:nvSpPr>
          <p:cNvPr id="3" name="Content Placeholder 2"/>
          <p:cNvSpPr>
            <a:spLocks noGrp="1"/>
          </p:cNvSpPr>
          <p:nvPr>
            <p:ph idx="1"/>
          </p:nvPr>
        </p:nvSpPr>
        <p:spPr>
          <a:xfrm>
            <a:off x="457200" y="1600201"/>
            <a:ext cx="8229600" cy="2819400"/>
          </a:xfrm>
        </p:spPr>
        <p:txBody>
          <a:bodyPr/>
          <a:lstStyle/>
          <a:p>
            <a:r>
              <a:rPr lang="en-US" dirty="0" smtClean="0"/>
              <a:t>Each group of about 4 students should have their own </a:t>
            </a:r>
            <a:r>
              <a:rPr lang="en-US" dirty="0" smtClean="0"/>
              <a:t>paper and pencil.</a:t>
            </a:r>
            <a:endParaRPr lang="en-US" dirty="0" smtClean="0"/>
          </a:p>
          <a:p>
            <a:r>
              <a:rPr lang="en-US" dirty="0" smtClean="0"/>
              <a:t>On your </a:t>
            </a:r>
            <a:r>
              <a:rPr lang="en-US" dirty="0" smtClean="0"/>
              <a:t>paper, </a:t>
            </a:r>
            <a:r>
              <a:rPr lang="en-US" dirty="0" smtClean="0"/>
              <a:t>arrange the following three emojis to create a composition based on the rules we just reviewed. </a:t>
            </a:r>
            <a:endParaRPr lang="en-US" dirty="0"/>
          </a:p>
        </p:txBody>
      </p:sp>
      <p:pic>
        <p:nvPicPr>
          <p:cNvPr id="40962" name="Picture 2" descr="http://i.cbc.ca/1.3044093.1429726786!/fileImage/httpImage/image.jpg_gen/derivatives/original_620/smiling-poop-emoji.jpg"/>
          <p:cNvPicPr>
            <a:picLocks noChangeAspect="1" noChangeArrowheads="1"/>
          </p:cNvPicPr>
          <p:nvPr/>
        </p:nvPicPr>
        <p:blipFill>
          <a:blip r:embed="rId3" cstate="print"/>
          <a:srcRect l="16774" r="18710"/>
          <a:stretch>
            <a:fillRect/>
          </a:stretch>
        </p:blipFill>
        <p:spPr bwMode="auto">
          <a:xfrm>
            <a:off x="6096000" y="4542854"/>
            <a:ext cx="2057400" cy="1795082"/>
          </a:xfrm>
          <a:prstGeom prst="rect">
            <a:avLst/>
          </a:prstGeom>
          <a:noFill/>
        </p:spPr>
      </p:pic>
      <p:pic>
        <p:nvPicPr>
          <p:cNvPr id="40964" name="Picture 4" descr="http://www.altermag.pl/wp-content/uploads/2015/01/emojiheart.jpg"/>
          <p:cNvPicPr>
            <a:picLocks noChangeAspect="1" noChangeArrowheads="1"/>
          </p:cNvPicPr>
          <p:nvPr/>
        </p:nvPicPr>
        <p:blipFill>
          <a:blip r:embed="rId4" cstate="print"/>
          <a:srcRect l="25332" r="25106"/>
          <a:stretch>
            <a:fillRect/>
          </a:stretch>
        </p:blipFill>
        <p:spPr bwMode="auto">
          <a:xfrm>
            <a:off x="3733800" y="4505960"/>
            <a:ext cx="1828800" cy="1950720"/>
          </a:xfrm>
          <a:prstGeom prst="rect">
            <a:avLst/>
          </a:prstGeom>
          <a:noFill/>
        </p:spPr>
      </p:pic>
      <p:pic>
        <p:nvPicPr>
          <p:cNvPr id="40966" name="Picture 6" descr="http://resources0.news.com.au/images/2014/03/27/1226866/388772-ba3bc018-b54b-11e3-961d-5192f6c25a65.jpg"/>
          <p:cNvPicPr>
            <a:picLocks noChangeAspect="1" noChangeArrowheads="1"/>
          </p:cNvPicPr>
          <p:nvPr/>
        </p:nvPicPr>
        <p:blipFill>
          <a:blip r:embed="rId5" cstate="print"/>
          <a:srcRect t="54645" r="75385"/>
          <a:stretch>
            <a:fillRect/>
          </a:stretch>
        </p:blipFill>
        <p:spPr bwMode="auto">
          <a:xfrm>
            <a:off x="1066800" y="4572000"/>
            <a:ext cx="1752600" cy="181832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 Project and Sketchbook Assignment</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US" dirty="0" smtClean="0"/>
              <a:t>For this unit you will need one object to draw from (must be a physical object you can bring with you or take pictures of; something small is best). </a:t>
            </a:r>
          </a:p>
          <a:p>
            <a:r>
              <a:rPr lang="en-US" dirty="0" smtClean="0"/>
              <a:t>You must create one large drawing that incorporates at least six compositions of that object. </a:t>
            </a:r>
          </a:p>
          <a:p>
            <a:r>
              <a:rPr lang="en-US" dirty="0" smtClean="0"/>
              <a:t>Your compositions should exhibit the rules we reviewed during class. </a:t>
            </a:r>
          </a:p>
          <a:p>
            <a:r>
              <a:rPr lang="en-US" dirty="0" smtClean="0"/>
              <a:t>The final drawings can either be colored or done with just pencil, but if only using pencil you must use shading.</a:t>
            </a:r>
          </a:p>
          <a:p>
            <a:r>
              <a:rPr lang="en-US" b="1" dirty="0" smtClean="0"/>
              <a:t>Sketchbook Assignment #1, Semester 2</a:t>
            </a:r>
            <a:r>
              <a:rPr lang="en-US" dirty="0" smtClean="0"/>
              <a:t>: watch one of your favorite movies. Pause it during a scene that exemplifies one of the rules of composition and sketch it. Make sure to fill the page!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Project Examples</a:t>
            </a:r>
            <a:endParaRPr lang="en-US" dirty="0"/>
          </a:p>
        </p:txBody>
      </p:sp>
      <p:pic>
        <p:nvPicPr>
          <p:cNvPr id="41986" name="Picture 2" descr="like for maybe O'Keeffe drawing. Find an object and have to re-position and draw different elements.: "/>
          <p:cNvPicPr>
            <a:picLocks noChangeAspect="1" noChangeArrowheads="1"/>
          </p:cNvPicPr>
          <p:nvPr/>
        </p:nvPicPr>
        <p:blipFill>
          <a:blip r:embed="rId2" cstate="print"/>
          <a:srcRect/>
          <a:stretch>
            <a:fillRect/>
          </a:stretch>
        </p:blipFill>
        <p:spPr bwMode="auto">
          <a:xfrm>
            <a:off x="609600" y="1524000"/>
            <a:ext cx="3531186" cy="4724400"/>
          </a:xfrm>
          <a:prstGeom prst="rect">
            <a:avLst/>
          </a:prstGeom>
          <a:noFill/>
        </p:spPr>
      </p:pic>
      <p:pic>
        <p:nvPicPr>
          <p:cNvPr id="41988" name="Picture 4" descr="Repetition with Variation.doc: "/>
          <p:cNvPicPr>
            <a:picLocks noChangeAspect="1" noChangeArrowheads="1"/>
          </p:cNvPicPr>
          <p:nvPr/>
        </p:nvPicPr>
        <p:blipFill>
          <a:blip r:embed="rId3" cstate="print"/>
          <a:srcRect/>
          <a:stretch>
            <a:fillRect/>
          </a:stretch>
        </p:blipFill>
        <p:spPr bwMode="auto">
          <a:xfrm>
            <a:off x="4724399" y="1524000"/>
            <a:ext cx="3395663" cy="472440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Project Examples</a:t>
            </a:r>
            <a:endParaRPr lang="en-US" dirty="0"/>
          </a:p>
        </p:txBody>
      </p:sp>
      <p:pic>
        <p:nvPicPr>
          <p:cNvPr id="44034" name="Picture 2" descr="repetition with variation: "/>
          <p:cNvPicPr>
            <a:picLocks noChangeAspect="1" noChangeArrowheads="1"/>
          </p:cNvPicPr>
          <p:nvPr/>
        </p:nvPicPr>
        <p:blipFill>
          <a:blip r:embed="rId2" cstate="print"/>
          <a:srcRect/>
          <a:stretch>
            <a:fillRect/>
          </a:stretch>
        </p:blipFill>
        <p:spPr bwMode="auto">
          <a:xfrm>
            <a:off x="609600" y="1752600"/>
            <a:ext cx="3276600" cy="4535087"/>
          </a:xfrm>
          <a:prstGeom prst="rect">
            <a:avLst/>
          </a:prstGeom>
          <a:noFill/>
        </p:spPr>
      </p:pic>
      <p:pic>
        <p:nvPicPr>
          <p:cNvPr id="44036" name="Picture 4" descr=" : "/>
          <p:cNvPicPr>
            <a:picLocks noChangeAspect="1" noChangeArrowheads="1"/>
          </p:cNvPicPr>
          <p:nvPr/>
        </p:nvPicPr>
        <p:blipFill>
          <a:blip r:embed="rId3" cstate="print"/>
          <a:srcRect/>
          <a:stretch>
            <a:fillRect/>
          </a:stretch>
        </p:blipFill>
        <p:spPr bwMode="auto">
          <a:xfrm>
            <a:off x="4343400" y="1981200"/>
            <a:ext cx="4157232" cy="414337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this Semester Part 2</a:t>
            </a:r>
            <a:endParaRPr lang="en-US" dirty="0"/>
          </a:p>
        </p:txBody>
      </p:sp>
      <p:sp>
        <p:nvSpPr>
          <p:cNvPr id="3" name="Content Placeholder 2"/>
          <p:cNvSpPr>
            <a:spLocks noGrp="1"/>
          </p:cNvSpPr>
          <p:nvPr>
            <p:ph idx="1"/>
          </p:nvPr>
        </p:nvSpPr>
        <p:spPr/>
        <p:txBody>
          <a:bodyPr/>
          <a:lstStyle/>
          <a:p>
            <a:r>
              <a:rPr lang="en-US" dirty="0" smtClean="0"/>
              <a:t>Intermediate Art: artistic concentration</a:t>
            </a:r>
          </a:p>
          <a:p>
            <a:pPr lvl="1"/>
            <a:r>
              <a:rPr lang="en-US" dirty="0" smtClean="0"/>
              <a:t>Intermediate art students ONLY will select a concentration (drawing, painting, etc.; focus on human figure, portraits, flowers, etc…) and submit 5 works as part of a portfolio. More info to come.</a:t>
            </a:r>
          </a:p>
          <a:p>
            <a:r>
              <a:rPr lang="en-US" dirty="0" err="1" smtClean="0"/>
              <a:t>Artsonia</a:t>
            </a:r>
            <a:r>
              <a:rPr lang="en-US" dirty="0" smtClean="0"/>
              <a:t> online: we will set this up together and upload images when our first project is due.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NOT New this Semester</a:t>
            </a:r>
            <a:endParaRPr lang="en-US" dirty="0"/>
          </a:p>
        </p:txBody>
      </p:sp>
      <p:sp>
        <p:nvSpPr>
          <p:cNvPr id="3" name="Content Placeholder 2"/>
          <p:cNvSpPr>
            <a:spLocks noGrp="1"/>
          </p:cNvSpPr>
          <p:nvPr>
            <p:ph idx="1"/>
          </p:nvPr>
        </p:nvSpPr>
        <p:spPr>
          <a:xfrm>
            <a:off x="457200" y="1371600"/>
            <a:ext cx="8229600" cy="5181600"/>
          </a:xfrm>
        </p:spPr>
        <p:txBody>
          <a:bodyPr>
            <a:normAutofit/>
          </a:bodyPr>
          <a:lstStyle/>
          <a:p>
            <a:r>
              <a:rPr lang="en-US" dirty="0" smtClean="0"/>
              <a:t>Sign out on the white board when leaving</a:t>
            </a:r>
          </a:p>
          <a:p>
            <a:pPr lvl="1"/>
            <a:r>
              <a:rPr lang="en-US" dirty="0" smtClean="0"/>
              <a:t>Located next to my desk. I need to know where you are when you leave the classroom. </a:t>
            </a:r>
          </a:p>
          <a:p>
            <a:pPr lvl="1"/>
            <a:r>
              <a:rPr lang="en-US" dirty="0" smtClean="0"/>
              <a:t>Also, ERASE YOUR NAME WHEN YOU RETURN TO CLASS. Seriously, guys…kindergartners can do this.</a:t>
            </a:r>
          </a:p>
          <a:p>
            <a:r>
              <a:rPr lang="en-US" dirty="0" smtClean="0"/>
              <a:t>Passes: new, but they do the same thing</a:t>
            </a:r>
          </a:p>
          <a:p>
            <a:pPr lvl="1"/>
            <a:r>
              <a:rPr lang="en-US" dirty="0" smtClean="0"/>
              <a:t>Welcome the Kardashian family!</a:t>
            </a:r>
          </a:p>
          <a:p>
            <a:r>
              <a:rPr lang="en-US" dirty="0" smtClean="0"/>
              <a:t>Classroom expectations</a:t>
            </a:r>
          </a:p>
          <a:p>
            <a:pPr lvl="1"/>
            <a:r>
              <a:rPr lang="en-US" dirty="0" smtClean="0"/>
              <a:t>Cleaning up</a:t>
            </a:r>
          </a:p>
          <a:p>
            <a:pPr lvl="1"/>
            <a:r>
              <a:rPr lang="en-US" dirty="0" smtClean="0"/>
              <a:t>Behavior &amp; consequences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Class Website</a:t>
            </a:r>
            <a:endParaRPr lang="en-US" dirty="0"/>
          </a:p>
        </p:txBody>
      </p:sp>
      <p:sp>
        <p:nvSpPr>
          <p:cNvPr id="3" name="Content Placeholder 2"/>
          <p:cNvSpPr>
            <a:spLocks noGrp="1"/>
          </p:cNvSpPr>
          <p:nvPr>
            <p:ph idx="1"/>
          </p:nvPr>
        </p:nvSpPr>
        <p:spPr/>
        <p:txBody>
          <a:bodyPr/>
          <a:lstStyle/>
          <a:p>
            <a:r>
              <a:rPr lang="en-US" dirty="0" smtClean="0"/>
              <a:t>What is the website address?</a:t>
            </a:r>
          </a:p>
          <a:p>
            <a:r>
              <a:rPr lang="en-US" dirty="0" smtClean="0"/>
              <a:t>How do we access it?</a:t>
            </a:r>
          </a:p>
          <a:p>
            <a:r>
              <a:rPr lang="en-US" dirty="0" smtClean="0"/>
              <a:t>What are each of the pages for?</a:t>
            </a:r>
          </a:p>
          <a:p>
            <a:r>
              <a:rPr lang="en-US" dirty="0" smtClean="0"/>
              <a:t>Here we go—we’re going to do it all together now!</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Bee Tee Dubs…You have a quiz this week.</a:t>
            </a:r>
            <a:endParaRPr lang="en-US" dirty="0"/>
          </a:p>
        </p:txBody>
      </p:sp>
      <p:sp>
        <p:nvSpPr>
          <p:cNvPr id="3" name="Content Placeholder 2"/>
          <p:cNvSpPr>
            <a:spLocks noGrp="1"/>
          </p:cNvSpPr>
          <p:nvPr>
            <p:ph idx="1"/>
          </p:nvPr>
        </p:nvSpPr>
        <p:spPr>
          <a:xfrm>
            <a:off x="457200" y="1676400"/>
            <a:ext cx="8229600" cy="4724400"/>
          </a:xfrm>
        </p:spPr>
        <p:txBody>
          <a:bodyPr>
            <a:normAutofit fontScale="92500" lnSpcReduction="10000"/>
          </a:bodyPr>
          <a:lstStyle/>
          <a:p>
            <a:r>
              <a:rPr lang="en-US" dirty="0" smtClean="0"/>
              <a:t>Heads up: pop quiz sometime this week on classroom expectations, it WILL be graded and if you fail, I will contact home and let parents know you will be coming in to make up the grade. </a:t>
            </a:r>
          </a:p>
          <a:p>
            <a:r>
              <a:rPr lang="en-US" dirty="0" smtClean="0"/>
              <a:t>SKETCHBOOK GRADE: this Friday, your first sketchbook assignment will be to…have your sketchbook with you, ready for class. Yeah, that’s it. So if you ran out of pages last semester, it’s time to get a new one. THIS CANNOT BE MADE UP.</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Look Back at Fall 2015</a:t>
            </a:r>
            <a:endParaRPr lang="en-US" dirty="0"/>
          </a:p>
        </p:txBody>
      </p:sp>
      <p:sp>
        <p:nvSpPr>
          <p:cNvPr id="3" name="Content Placeholder 2"/>
          <p:cNvSpPr>
            <a:spLocks noGrp="1"/>
          </p:cNvSpPr>
          <p:nvPr>
            <p:ph idx="1"/>
          </p:nvPr>
        </p:nvSpPr>
        <p:spPr>
          <a:xfrm>
            <a:off x="0" y="1600200"/>
            <a:ext cx="9144000" cy="4953000"/>
          </a:xfrm>
        </p:spPr>
        <p:txBody>
          <a:bodyPr>
            <a:normAutofit fontScale="77500" lnSpcReduction="20000"/>
          </a:bodyPr>
          <a:lstStyle/>
          <a:p>
            <a:r>
              <a:rPr lang="en-US" dirty="0" smtClean="0"/>
              <a:t>Let’s take a look back at what we learned in the Fall of last year (not really in order or all inclusive):</a:t>
            </a:r>
          </a:p>
          <a:p>
            <a:pPr lvl="1"/>
            <a:r>
              <a:rPr lang="en-US" dirty="0" smtClean="0"/>
              <a:t>Line: contour line; hatching; cross-hatching; sketching; general shapes method (our favorite!); cartooning; perspective drawing</a:t>
            </a:r>
          </a:p>
          <a:p>
            <a:pPr lvl="1"/>
            <a:r>
              <a:rPr lang="en-US" dirty="0" smtClean="0"/>
              <a:t>Shape/Form: shading; rendering 3D objects; using charcoal; gestures</a:t>
            </a:r>
          </a:p>
          <a:p>
            <a:pPr lvl="1"/>
            <a:r>
              <a:rPr lang="en-US" dirty="0" smtClean="0"/>
              <a:t>Color: color theory; mixing colors; values</a:t>
            </a:r>
          </a:p>
          <a:p>
            <a:pPr lvl="1"/>
            <a:r>
              <a:rPr lang="en-US" dirty="0" smtClean="0"/>
              <a:t>Texture: advanced drawing techniques to show texture; value scales</a:t>
            </a:r>
          </a:p>
          <a:p>
            <a:pPr lvl="1"/>
            <a:r>
              <a:rPr lang="en-US" dirty="0" smtClean="0"/>
              <a:t>Torn mosaic</a:t>
            </a:r>
          </a:p>
          <a:p>
            <a:pPr lvl="1"/>
            <a:r>
              <a:rPr lang="en-US" dirty="0" smtClean="0"/>
              <a:t>Watercolor painting techniques</a:t>
            </a:r>
          </a:p>
          <a:p>
            <a:pPr lvl="1"/>
            <a:r>
              <a:rPr lang="en-US" dirty="0" smtClean="0"/>
              <a:t>Meaning and symbolism in art, through learning about Dias de los </a:t>
            </a:r>
            <a:r>
              <a:rPr lang="en-US" dirty="0" err="1" smtClean="0"/>
              <a:t>Muertos</a:t>
            </a:r>
            <a:endParaRPr lang="en-US" dirty="0" smtClean="0"/>
          </a:p>
          <a:p>
            <a:pPr lvl="1"/>
            <a:r>
              <a:rPr lang="en-US" dirty="0" smtClean="0"/>
              <a:t>Exquisite Corpse</a:t>
            </a:r>
          </a:p>
          <a:p>
            <a:pPr lvl="1"/>
            <a:r>
              <a:rPr lang="en-US" dirty="0" smtClean="0"/>
              <a:t>All of the amazing things you all learned individually through your Genius Hour projects. I’m so proud!</a:t>
            </a:r>
          </a:p>
          <a:p>
            <a:pPr lvl="1">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First Unit of the New Semester…</a:t>
            </a:r>
            <a:r>
              <a:rPr lang="en-US" dirty="0" err="1" smtClean="0"/>
              <a:t>aww</a:t>
            </a:r>
            <a:r>
              <a:rPr lang="en-US" dirty="0" smtClean="0"/>
              <a:t>!</a:t>
            </a:r>
            <a:endParaRPr lang="en-US" dirty="0"/>
          </a:p>
        </p:txBody>
      </p:sp>
      <p:sp>
        <p:nvSpPr>
          <p:cNvPr id="3" name="Content Placeholder 2"/>
          <p:cNvSpPr>
            <a:spLocks noGrp="1"/>
          </p:cNvSpPr>
          <p:nvPr>
            <p:ph idx="1"/>
          </p:nvPr>
        </p:nvSpPr>
        <p:spPr/>
        <p:txBody>
          <a:bodyPr/>
          <a:lstStyle/>
          <a:p>
            <a:r>
              <a:rPr lang="en-US" dirty="0" smtClean="0"/>
              <a:t>Given all that we learned last semester, we are going to get REALLY nerdy with the art this semester. </a:t>
            </a:r>
          </a:p>
          <a:p>
            <a:r>
              <a:rPr lang="en-US" dirty="0" smtClean="0"/>
              <a:t>To start off, we are going to study </a:t>
            </a:r>
            <a:r>
              <a:rPr lang="en-US" b="1" u="sng" dirty="0" smtClean="0"/>
              <a:t>composition</a:t>
            </a:r>
            <a:r>
              <a:rPr lang="en-US" dirty="0" smtClean="0"/>
              <a:t>.</a:t>
            </a:r>
          </a:p>
          <a:p>
            <a:pPr>
              <a:buNone/>
            </a:pPr>
            <a:endParaRPr lang="en-US" dirty="0" smtClean="0"/>
          </a:p>
          <a:p>
            <a:pPr algn="ctr">
              <a:buNone/>
            </a:pPr>
            <a:r>
              <a:rPr lang="en-US" sz="3600" b="1" dirty="0" smtClean="0"/>
              <a:t>What </a:t>
            </a:r>
            <a:r>
              <a:rPr lang="en-US" sz="3600" b="1" i="1" dirty="0" smtClean="0"/>
              <a:t>is</a:t>
            </a:r>
            <a:r>
              <a:rPr lang="en-US" sz="3600" b="1" dirty="0" smtClean="0"/>
              <a:t> composition? Discuss with your neighbor/group for a couple of minutes. </a:t>
            </a:r>
            <a:endParaRPr lang="en-US" sz="3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1, Semester 2: Composition</a:t>
            </a:r>
            <a:endParaRPr lang="en-US" dirty="0"/>
          </a:p>
        </p:txBody>
      </p:sp>
      <p:sp>
        <p:nvSpPr>
          <p:cNvPr id="3" name="Content Placeholder 2"/>
          <p:cNvSpPr>
            <a:spLocks noGrp="1"/>
          </p:cNvSpPr>
          <p:nvPr>
            <p:ph idx="1"/>
          </p:nvPr>
        </p:nvSpPr>
        <p:spPr>
          <a:xfrm>
            <a:off x="457200" y="1600200"/>
            <a:ext cx="8229600" cy="4724400"/>
          </a:xfrm>
        </p:spPr>
        <p:txBody>
          <a:bodyPr>
            <a:normAutofit fontScale="92500"/>
          </a:bodyPr>
          <a:lstStyle/>
          <a:p>
            <a:r>
              <a:rPr lang="en-US" dirty="0" smtClean="0"/>
              <a:t>(Hint: it might help you to take notes now. I was nice last semester and let you have Genius Hour as your final, but no guarantees that will happen again this semester.)</a:t>
            </a:r>
          </a:p>
          <a:p>
            <a:r>
              <a:rPr lang="en-US" dirty="0" smtClean="0"/>
              <a:t>Composition definition: how elements are arranged in the picture plane. Basically, how “things are set up” for the viewer of the image. </a:t>
            </a:r>
          </a:p>
          <a:p>
            <a:pPr>
              <a:buNone/>
            </a:pPr>
            <a:endParaRPr lang="en-US" dirty="0" smtClean="0"/>
          </a:p>
          <a:p>
            <a:pPr>
              <a:buNone/>
            </a:pPr>
            <a:r>
              <a:rPr lang="en-US" dirty="0" smtClean="0"/>
              <a:t>Let’s look at some examples…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1612</TotalTime>
  <Words>1234</Words>
  <Application>Microsoft Office PowerPoint</Application>
  <PresentationFormat>On-screen Show (4:3)</PresentationFormat>
  <Paragraphs>109</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I missed you guys!</vt:lpstr>
      <vt:lpstr>What’s New this Semester, Part 1</vt:lpstr>
      <vt:lpstr>What’s New this Semester Part 2</vt:lpstr>
      <vt:lpstr>What’s NOT New this Semester</vt:lpstr>
      <vt:lpstr>The Class Website</vt:lpstr>
      <vt:lpstr>Bee Tee Dubs…You have a quiz this week.</vt:lpstr>
      <vt:lpstr>A Look Back at Fall 2015</vt:lpstr>
      <vt:lpstr>Our First Unit of the New Semester…aww!</vt:lpstr>
      <vt:lpstr>Unit 1, Semester 2: Composition</vt:lpstr>
      <vt:lpstr>Rules of Composition</vt:lpstr>
      <vt:lpstr>Rule of Thirds</vt:lpstr>
      <vt:lpstr>Rule of Thirds</vt:lpstr>
      <vt:lpstr>Rule of Thirds</vt:lpstr>
      <vt:lpstr>Fibonacci Sequence</vt:lpstr>
      <vt:lpstr>Fibonacci Sequence</vt:lpstr>
      <vt:lpstr>Fibonacci Sequence</vt:lpstr>
      <vt:lpstr>Fibonacci Sequence</vt:lpstr>
      <vt:lpstr>X’s and Leading Lines/Arrows</vt:lpstr>
      <vt:lpstr>X’s and Leading Lines/Arrows</vt:lpstr>
      <vt:lpstr>Other Tips &amp; Tricks</vt:lpstr>
      <vt:lpstr>Quick Composition Quiz</vt:lpstr>
      <vt:lpstr>Quick Composition Quiz</vt:lpstr>
      <vt:lpstr>Quick Composition Quiz</vt:lpstr>
      <vt:lpstr>Quick Composition Quiz</vt:lpstr>
      <vt:lpstr>Quick Composition Quiz</vt:lpstr>
      <vt:lpstr>Class Activity</vt:lpstr>
      <vt:lpstr>Unit Project and Sketchbook Assignment</vt:lpstr>
      <vt:lpstr>Unit Project Examples</vt:lpstr>
      <vt:lpstr>Unit Project Examples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missed you guys!</dc:title>
  <dc:creator>Kim</dc:creator>
  <cp:lastModifiedBy>Gay, Kimberly</cp:lastModifiedBy>
  <cp:revision>22</cp:revision>
  <dcterms:created xsi:type="dcterms:W3CDTF">2016-01-10T07:49:38Z</dcterms:created>
  <dcterms:modified xsi:type="dcterms:W3CDTF">2016-01-12T15:31:54Z</dcterms:modified>
</cp:coreProperties>
</file>